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18"/>
  </p:notesMasterIdLst>
  <p:sldIdLst>
    <p:sldId id="288" r:id="rId2"/>
    <p:sldId id="298" r:id="rId3"/>
    <p:sldId id="257" r:id="rId4"/>
    <p:sldId id="284" r:id="rId5"/>
    <p:sldId id="296" r:id="rId6"/>
    <p:sldId id="291" r:id="rId7"/>
    <p:sldId id="281" r:id="rId8"/>
    <p:sldId id="293" r:id="rId9"/>
    <p:sldId id="285" r:id="rId10"/>
    <p:sldId id="292" r:id="rId11"/>
    <p:sldId id="286" r:id="rId12"/>
    <p:sldId id="294" r:id="rId13"/>
    <p:sldId id="269" r:id="rId14"/>
    <p:sldId id="287" r:id="rId15"/>
    <p:sldId id="290" r:id="rId16"/>
    <p:sldId id="273" r:id="rId17"/>
  </p:sldIdLst>
  <p:sldSz cx="9144000" cy="6858000" type="screen4x3"/>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8B5C"/>
    <a:srgbClr val="E4DCCE"/>
    <a:srgbClr val="FFCC00"/>
    <a:srgbClr val="F6F4F0"/>
    <a:srgbClr val="006600"/>
    <a:srgbClr val="99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Közepesen sötét stílus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8799B23B-EC83-4686-B30A-512413B5E67A}" styleName="Világos stílus 3 – 3. jelölőszín">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F5AB1C69-6EDB-4FF4-983F-18BD219EF322}" styleName="Közepesen sötét stílus 2 – 3.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04"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42E299-4AEB-4752-8993-09D123C2795F}" type="datetimeFigureOut">
              <a:rPr lang="hu-HU" smtClean="0"/>
              <a:pPr/>
              <a:t>2016.11.23.</a:t>
            </a:fld>
            <a:endParaRPr lang="hu-HU"/>
          </a:p>
        </p:txBody>
      </p:sp>
      <p:sp>
        <p:nvSpPr>
          <p:cNvPr id="4" name="Diakép hely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43DCA5-B832-4A2E-AE21-7C43165EA263}" type="slidenum">
              <a:rPr lang="hu-HU" smtClean="0"/>
              <a:pPr/>
              <a:t>‹#›</a:t>
            </a:fld>
            <a:endParaRPr lang="hu-HU"/>
          </a:p>
        </p:txBody>
      </p:sp>
    </p:spTree>
    <p:extLst>
      <p:ext uri="{BB962C8B-B14F-4D97-AF65-F5344CB8AC3E}">
        <p14:creationId xmlns:p14="http://schemas.microsoft.com/office/powerpoint/2010/main" val="17585449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10"/>
          </p:nvPr>
        </p:nvSpPr>
        <p:spPr/>
        <p:txBody>
          <a:bodyPr/>
          <a:lstStyle/>
          <a:p>
            <a:fld id="{C143DCA5-B832-4A2E-AE21-7C43165EA263}" type="slidenum">
              <a:rPr lang="hu-HU" smtClean="0"/>
              <a:pPr/>
              <a:t>1</a:t>
            </a:fld>
            <a:endParaRPr lang="hu-HU"/>
          </a:p>
        </p:txBody>
      </p:sp>
    </p:spTree>
    <p:extLst>
      <p:ext uri="{BB962C8B-B14F-4D97-AF65-F5344CB8AC3E}">
        <p14:creationId xmlns:p14="http://schemas.microsoft.com/office/powerpoint/2010/main" val="15807063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600" b="1">
                <a:solidFill>
                  <a:schemeClr val="tx1"/>
                </a:solidFill>
                <a:latin typeface="Times New Roman" pitchFamily="18" charset="0"/>
              </a:defRPr>
            </a:lvl1pPr>
            <a:lvl2pPr marL="742950" indent="-285750" eaLnBrk="0" hangingPunct="0">
              <a:defRPr sz="3600" b="1">
                <a:solidFill>
                  <a:schemeClr val="tx1"/>
                </a:solidFill>
                <a:latin typeface="Times New Roman" pitchFamily="18" charset="0"/>
              </a:defRPr>
            </a:lvl2pPr>
            <a:lvl3pPr marL="1143000" indent="-228600" eaLnBrk="0" hangingPunct="0">
              <a:defRPr sz="3600" b="1">
                <a:solidFill>
                  <a:schemeClr val="tx1"/>
                </a:solidFill>
                <a:latin typeface="Times New Roman" pitchFamily="18" charset="0"/>
              </a:defRPr>
            </a:lvl3pPr>
            <a:lvl4pPr marL="1600200" indent="-228600" eaLnBrk="0" hangingPunct="0">
              <a:defRPr sz="3600" b="1">
                <a:solidFill>
                  <a:schemeClr val="tx1"/>
                </a:solidFill>
                <a:latin typeface="Times New Roman" pitchFamily="18" charset="0"/>
              </a:defRPr>
            </a:lvl4pPr>
            <a:lvl5pPr marL="2057400" indent="-228600" eaLnBrk="0" hangingPunct="0">
              <a:defRPr sz="3600" b="1">
                <a:solidFill>
                  <a:schemeClr val="tx1"/>
                </a:solidFill>
                <a:latin typeface="Times New Roman" pitchFamily="18" charset="0"/>
              </a:defRPr>
            </a:lvl5pPr>
            <a:lvl6pPr marL="2514600" indent="-228600" eaLnBrk="0" fontAlgn="base" hangingPunct="0">
              <a:spcBef>
                <a:spcPct val="0"/>
              </a:spcBef>
              <a:spcAft>
                <a:spcPct val="0"/>
              </a:spcAft>
              <a:defRPr sz="3600" b="1">
                <a:solidFill>
                  <a:schemeClr val="tx1"/>
                </a:solidFill>
                <a:latin typeface="Times New Roman" pitchFamily="18" charset="0"/>
              </a:defRPr>
            </a:lvl6pPr>
            <a:lvl7pPr marL="2971800" indent="-228600" eaLnBrk="0" fontAlgn="base" hangingPunct="0">
              <a:spcBef>
                <a:spcPct val="0"/>
              </a:spcBef>
              <a:spcAft>
                <a:spcPct val="0"/>
              </a:spcAft>
              <a:defRPr sz="3600" b="1">
                <a:solidFill>
                  <a:schemeClr val="tx1"/>
                </a:solidFill>
                <a:latin typeface="Times New Roman" pitchFamily="18" charset="0"/>
              </a:defRPr>
            </a:lvl7pPr>
            <a:lvl8pPr marL="3429000" indent="-228600" eaLnBrk="0" fontAlgn="base" hangingPunct="0">
              <a:spcBef>
                <a:spcPct val="0"/>
              </a:spcBef>
              <a:spcAft>
                <a:spcPct val="0"/>
              </a:spcAft>
              <a:defRPr sz="3600" b="1">
                <a:solidFill>
                  <a:schemeClr val="tx1"/>
                </a:solidFill>
                <a:latin typeface="Times New Roman" pitchFamily="18" charset="0"/>
              </a:defRPr>
            </a:lvl8pPr>
            <a:lvl9pPr marL="3886200" indent="-228600" eaLnBrk="0" fontAlgn="base" hangingPunct="0">
              <a:spcBef>
                <a:spcPct val="0"/>
              </a:spcBef>
              <a:spcAft>
                <a:spcPct val="0"/>
              </a:spcAft>
              <a:defRPr sz="3600" b="1">
                <a:solidFill>
                  <a:schemeClr val="tx1"/>
                </a:solidFill>
                <a:latin typeface="Times New Roman" pitchFamily="18" charset="0"/>
              </a:defRPr>
            </a:lvl9pPr>
          </a:lstStyle>
          <a:p>
            <a:pPr eaLnBrk="1" hangingPunct="1"/>
            <a:fld id="{C5952767-06F4-4838-8CF3-463F86171B06}" type="slidenum">
              <a:rPr lang="hu-HU" altLang="hu-HU" sz="1200" b="0" smtClean="0"/>
              <a:pPr eaLnBrk="1" hangingPunct="1"/>
              <a:t>4</a:t>
            </a:fld>
            <a:endParaRPr lang="hu-HU" altLang="hu-HU" sz="1200" b="0"/>
          </a:p>
        </p:txBody>
      </p:sp>
      <p:sp>
        <p:nvSpPr>
          <p:cNvPr id="47107" name="Diakép helye 1"/>
          <p:cNvSpPr>
            <a:spLocks noGrp="1" noRot="1" noChangeAspect="1" noTextEdit="1"/>
          </p:cNvSpPr>
          <p:nvPr>
            <p:ph type="sldImg"/>
          </p:nvPr>
        </p:nvSpPr>
        <p:spPr>
          <a:ln/>
        </p:spPr>
      </p:sp>
      <p:sp>
        <p:nvSpPr>
          <p:cNvPr id="47108" name="Jegyzetek helye 2"/>
          <p:cNvSpPr>
            <a:spLocks noGrp="1"/>
          </p:cNvSpPr>
          <p:nvPr>
            <p:ph type="body" idx="1"/>
          </p:nvPr>
        </p:nvSpPr>
        <p:spPr>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hu-HU" altLang="hu-HU"/>
          </a:p>
        </p:txBody>
      </p:sp>
      <p:sp>
        <p:nvSpPr>
          <p:cNvPr id="47109" name="Dia számának helye 3"/>
          <p:cNvSpPr txBox="1">
            <a:spLocks noGrp="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3600" b="1">
                <a:solidFill>
                  <a:schemeClr val="tx1"/>
                </a:solidFill>
                <a:latin typeface="Times New Roman" pitchFamily="18" charset="0"/>
              </a:defRPr>
            </a:lvl1pPr>
            <a:lvl2pPr marL="742950" indent="-285750" eaLnBrk="0" hangingPunct="0">
              <a:defRPr sz="3600" b="1">
                <a:solidFill>
                  <a:schemeClr val="tx1"/>
                </a:solidFill>
                <a:latin typeface="Times New Roman" pitchFamily="18" charset="0"/>
              </a:defRPr>
            </a:lvl2pPr>
            <a:lvl3pPr marL="1143000" indent="-228600" eaLnBrk="0" hangingPunct="0">
              <a:defRPr sz="3600" b="1">
                <a:solidFill>
                  <a:schemeClr val="tx1"/>
                </a:solidFill>
                <a:latin typeface="Times New Roman" pitchFamily="18" charset="0"/>
              </a:defRPr>
            </a:lvl3pPr>
            <a:lvl4pPr marL="1600200" indent="-228600" eaLnBrk="0" hangingPunct="0">
              <a:defRPr sz="3600" b="1">
                <a:solidFill>
                  <a:schemeClr val="tx1"/>
                </a:solidFill>
                <a:latin typeface="Times New Roman" pitchFamily="18" charset="0"/>
              </a:defRPr>
            </a:lvl4pPr>
            <a:lvl5pPr marL="2057400" indent="-228600" eaLnBrk="0" hangingPunct="0">
              <a:defRPr sz="3600" b="1">
                <a:solidFill>
                  <a:schemeClr val="tx1"/>
                </a:solidFill>
                <a:latin typeface="Times New Roman" pitchFamily="18" charset="0"/>
              </a:defRPr>
            </a:lvl5pPr>
            <a:lvl6pPr marL="2514600" indent="-228600" eaLnBrk="0" fontAlgn="base" hangingPunct="0">
              <a:spcBef>
                <a:spcPct val="0"/>
              </a:spcBef>
              <a:spcAft>
                <a:spcPct val="0"/>
              </a:spcAft>
              <a:defRPr sz="3600" b="1">
                <a:solidFill>
                  <a:schemeClr val="tx1"/>
                </a:solidFill>
                <a:latin typeface="Times New Roman" pitchFamily="18" charset="0"/>
              </a:defRPr>
            </a:lvl6pPr>
            <a:lvl7pPr marL="2971800" indent="-228600" eaLnBrk="0" fontAlgn="base" hangingPunct="0">
              <a:spcBef>
                <a:spcPct val="0"/>
              </a:spcBef>
              <a:spcAft>
                <a:spcPct val="0"/>
              </a:spcAft>
              <a:defRPr sz="3600" b="1">
                <a:solidFill>
                  <a:schemeClr val="tx1"/>
                </a:solidFill>
                <a:latin typeface="Times New Roman" pitchFamily="18" charset="0"/>
              </a:defRPr>
            </a:lvl7pPr>
            <a:lvl8pPr marL="3429000" indent="-228600" eaLnBrk="0" fontAlgn="base" hangingPunct="0">
              <a:spcBef>
                <a:spcPct val="0"/>
              </a:spcBef>
              <a:spcAft>
                <a:spcPct val="0"/>
              </a:spcAft>
              <a:defRPr sz="3600" b="1">
                <a:solidFill>
                  <a:schemeClr val="tx1"/>
                </a:solidFill>
                <a:latin typeface="Times New Roman" pitchFamily="18" charset="0"/>
              </a:defRPr>
            </a:lvl8pPr>
            <a:lvl9pPr marL="3886200" indent="-228600" eaLnBrk="0" fontAlgn="base" hangingPunct="0">
              <a:spcBef>
                <a:spcPct val="0"/>
              </a:spcBef>
              <a:spcAft>
                <a:spcPct val="0"/>
              </a:spcAft>
              <a:defRPr sz="3600" b="1">
                <a:solidFill>
                  <a:schemeClr val="tx1"/>
                </a:solidFill>
                <a:latin typeface="Times New Roman" pitchFamily="18" charset="0"/>
              </a:defRPr>
            </a:lvl9pPr>
          </a:lstStyle>
          <a:p>
            <a:pPr algn="r" eaLnBrk="1" hangingPunct="1"/>
            <a:fld id="{EBFE7F6D-7BF8-4C02-8AB1-76518AC33EAF}" type="slidenum">
              <a:rPr lang="hu-HU" altLang="hu-HU" sz="1200" b="0"/>
              <a:pPr algn="r" eaLnBrk="1" hangingPunct="1"/>
              <a:t>4</a:t>
            </a:fld>
            <a:endParaRPr lang="hu-HU" altLang="hu-HU" sz="1200" b="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Diakép helye 1"/>
          <p:cNvSpPr>
            <a:spLocks noGrp="1" noRot="1" noChangeAspect="1" noTextEdit="1"/>
          </p:cNvSpPr>
          <p:nvPr>
            <p:ph type="sldImg"/>
          </p:nvPr>
        </p:nvSpPr>
        <p:spPr>
          <a:ln/>
        </p:spPr>
      </p:sp>
      <p:sp>
        <p:nvSpPr>
          <p:cNvPr id="46083" name="Jegyzetek helye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hu-HU" altLang="hu-HU"/>
          </a:p>
        </p:txBody>
      </p:sp>
      <p:sp>
        <p:nvSpPr>
          <p:cNvPr id="46084" name="Dia számának hely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EE0D6FF3-5032-4127-BAF0-B9F32340EFB0}" type="slidenum">
              <a:rPr lang="hu-HU" altLang="hu-HU"/>
              <a:pPr eaLnBrk="1" hangingPunct="1">
                <a:spcBef>
                  <a:spcPct val="0"/>
                </a:spcBef>
              </a:pPr>
              <a:t>5</a:t>
            </a:fld>
            <a:endParaRPr lang="hu-HU" altLang="hu-HU"/>
          </a:p>
        </p:txBody>
      </p:sp>
    </p:spTree>
    <p:extLst>
      <p:ext uri="{BB962C8B-B14F-4D97-AF65-F5344CB8AC3E}">
        <p14:creationId xmlns:p14="http://schemas.microsoft.com/office/powerpoint/2010/main" val="17820527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p:nvPr>
        </p:nvSpPr>
        <p:spPr>
          <a:xfrm>
            <a:off x="685800" y="2130425"/>
            <a:ext cx="7772400" cy="1470025"/>
          </a:xfrm>
          <a:prstGeom prst="rect">
            <a:avLst/>
          </a:prstGeom>
        </p:spPr>
        <p:txBody>
          <a:bodyPr/>
          <a:lstStyle>
            <a:lvl1pPr>
              <a:defRPr>
                <a:solidFill>
                  <a:srgbClr val="A58B5C"/>
                </a:solidFill>
                <a:latin typeface="Totfalusi Antiqua" panose="02000504080000020003"/>
              </a:defRPr>
            </a:lvl1pPr>
          </a:lstStyle>
          <a:p>
            <a:r>
              <a:rPr lang="hu-HU" dirty="0"/>
              <a:t>Mintacím szerkesztése</a:t>
            </a:r>
          </a:p>
        </p:txBody>
      </p:sp>
      <p:sp>
        <p:nvSpPr>
          <p:cNvPr id="3" name="Alcím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u-HU"/>
              <a:t>Alcím mintájának szerkesztése</a:t>
            </a:r>
          </a:p>
        </p:txBody>
      </p:sp>
      <p:sp>
        <p:nvSpPr>
          <p:cNvPr id="4" name="Dátum helye 3"/>
          <p:cNvSpPr>
            <a:spLocks noGrp="1"/>
          </p:cNvSpPr>
          <p:nvPr>
            <p:ph type="dt" sz="half" idx="10"/>
          </p:nvPr>
        </p:nvSpPr>
        <p:spPr>
          <a:xfrm>
            <a:off x="457200" y="6356350"/>
            <a:ext cx="2133600" cy="365125"/>
          </a:xfrm>
          <a:prstGeom prst="rect">
            <a:avLst/>
          </a:prstGeom>
        </p:spPr>
        <p:txBody>
          <a:bodyPr/>
          <a:lstStyle/>
          <a:p>
            <a:fld id="{E17F508A-75F5-4935-A0BC-7D2EB5860089}" type="datetimeFigureOut">
              <a:rPr lang="hu-HU" smtClean="0"/>
              <a:pPr/>
              <a:t>2016.11.23.</a:t>
            </a:fld>
            <a:endParaRPr lang="hu-HU"/>
          </a:p>
        </p:txBody>
      </p:sp>
      <p:sp>
        <p:nvSpPr>
          <p:cNvPr id="5" name="Élőláb helye 4"/>
          <p:cNvSpPr>
            <a:spLocks noGrp="1"/>
          </p:cNvSpPr>
          <p:nvPr>
            <p:ph type="ftr" sz="quarter" idx="11"/>
          </p:nvPr>
        </p:nvSpPr>
        <p:spPr>
          <a:xfrm>
            <a:off x="3124200" y="6356350"/>
            <a:ext cx="2895600" cy="365125"/>
          </a:xfrm>
          <a:prstGeom prst="rect">
            <a:avLst/>
          </a:prstGeom>
        </p:spPr>
        <p:txBody>
          <a:bodyPr/>
          <a:lstStyle/>
          <a:p>
            <a:endParaRPr lang="hu-HU"/>
          </a:p>
        </p:txBody>
      </p:sp>
      <p:sp>
        <p:nvSpPr>
          <p:cNvPr id="6" name="Dia számának helye 5"/>
          <p:cNvSpPr>
            <a:spLocks noGrp="1"/>
          </p:cNvSpPr>
          <p:nvPr>
            <p:ph type="sldNum" sz="quarter" idx="12"/>
          </p:nvPr>
        </p:nvSpPr>
        <p:spPr>
          <a:xfrm>
            <a:off x="6553200" y="6356350"/>
            <a:ext cx="2133600" cy="365125"/>
          </a:xfrm>
          <a:prstGeom prst="rect">
            <a:avLst/>
          </a:prstGeom>
        </p:spPr>
        <p:txBody>
          <a:bodyPr/>
          <a:lstStyle/>
          <a:p>
            <a:fld id="{7B2D966B-F395-4E9D-A449-BA2FA272563B}" type="slidenum">
              <a:rPr lang="hu-HU" smtClean="0"/>
              <a:pPr/>
              <a:t>‹#›</a:t>
            </a:fld>
            <a:endParaRPr lang="hu-HU"/>
          </a:p>
        </p:txBody>
      </p:sp>
      <p:pic>
        <p:nvPicPr>
          <p:cNvPr id="7" name="Picture 2"/>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121718" y="317423"/>
            <a:ext cx="1234842" cy="620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9"/>
          <p:cNvPicPr>
            <a:picLocks noChangeAspect="1"/>
          </p:cNvPicPr>
          <p:nvPr userDrawn="1"/>
        </p:nvPicPr>
        <p:blipFill rotWithShape="1">
          <a:blip r:embed="rId3">
            <a:extLst>
              <a:ext uri="{28A0092B-C50C-407E-A947-70E740481C1C}">
                <a14:useLocalDpi xmlns:a14="http://schemas.microsoft.com/office/drawing/2010/main" val="0"/>
              </a:ext>
            </a:extLst>
          </a:blip>
          <a:srcRect l="44942" t="17340" r="45336" b="61710"/>
          <a:stretch/>
        </p:blipFill>
        <p:spPr>
          <a:xfrm>
            <a:off x="8388424" y="185663"/>
            <a:ext cx="636172" cy="884209"/>
          </a:xfrm>
          <a:prstGeom prst="rect">
            <a:avLst/>
          </a:prstGeom>
        </p:spPr>
      </p:pic>
      <p:sp>
        <p:nvSpPr>
          <p:cNvPr id="9" name="Téglalap 8"/>
          <p:cNvSpPr/>
          <p:nvPr userDrawn="1"/>
        </p:nvSpPr>
        <p:spPr>
          <a:xfrm>
            <a:off x="1309472" y="343361"/>
            <a:ext cx="3629455" cy="369332"/>
          </a:xfrm>
          <a:prstGeom prst="rect">
            <a:avLst/>
          </a:prstGeom>
        </p:spPr>
        <p:txBody>
          <a:bodyPr wrap="none">
            <a:spAutoFit/>
          </a:bodyPr>
          <a:lstStyle/>
          <a:p>
            <a:pPr algn="l"/>
            <a:r>
              <a:rPr lang="hu-HU" sz="1800" dirty="0">
                <a:solidFill>
                  <a:srgbClr val="766341"/>
                </a:solidFill>
                <a:latin typeface="Totfalusi Antiqua" panose="02000504080000020003" pitchFamily="2" charset="-18"/>
              </a:rPr>
              <a:t>A M</a:t>
            </a:r>
            <a:r>
              <a:rPr lang="en-US" sz="1800" dirty="0">
                <a:solidFill>
                  <a:srgbClr val="766341"/>
                </a:solidFill>
                <a:latin typeface="Totfalusi Antiqua" panose="02000504080000020003" pitchFamily="2" charset="-18"/>
              </a:rPr>
              <a:t>A</a:t>
            </a:r>
            <a:r>
              <a:rPr lang="hu-HU" sz="1800" dirty="0">
                <a:solidFill>
                  <a:srgbClr val="766341"/>
                </a:solidFill>
                <a:latin typeface="Totfalusi Antiqua" panose="02000504080000020003" pitchFamily="2" charset="-18"/>
              </a:rPr>
              <a:t>GYAR TUDOMÁNY ÜNNEPE</a:t>
            </a:r>
          </a:p>
        </p:txBody>
      </p:sp>
      <p:sp>
        <p:nvSpPr>
          <p:cNvPr id="10" name="Rectangle 6"/>
          <p:cNvSpPr/>
          <p:nvPr userDrawn="1"/>
        </p:nvSpPr>
        <p:spPr>
          <a:xfrm>
            <a:off x="1234842" y="627768"/>
            <a:ext cx="5433374" cy="400037"/>
          </a:xfrm>
          <a:prstGeom prst="rect">
            <a:avLst/>
          </a:prstGeom>
        </p:spPr>
        <p:txBody>
          <a:bodyPr wrap="square" lIns="182807" tIns="91404" rIns="182807" bIns="91404">
            <a:spAutoFit/>
          </a:bodyPr>
          <a:lstStyle/>
          <a:p>
            <a:pPr algn="l"/>
            <a:r>
              <a:rPr lang="id-ID" sz="1400" dirty="0">
                <a:solidFill>
                  <a:srgbClr val="766341"/>
                </a:solidFill>
                <a:latin typeface="Totfalusi Antiqua" panose="02000504080000020003" pitchFamily="2" charset="-18"/>
                <a:cs typeface="Lato Light"/>
              </a:rPr>
              <a:t>mta.hu</a:t>
            </a:r>
          </a:p>
        </p:txBody>
      </p:sp>
      <p:cxnSp>
        <p:nvCxnSpPr>
          <p:cNvPr id="11" name="Egyenes összekötő 10"/>
          <p:cNvCxnSpPr/>
          <p:nvPr userDrawn="1"/>
        </p:nvCxnSpPr>
        <p:spPr>
          <a:xfrm>
            <a:off x="1403648" y="708694"/>
            <a:ext cx="6984776" cy="3999"/>
          </a:xfrm>
          <a:prstGeom prst="line">
            <a:avLst/>
          </a:prstGeom>
          <a:ln>
            <a:solidFill>
              <a:srgbClr val="A58B5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18042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a:xfrm>
            <a:off x="457200" y="274638"/>
            <a:ext cx="8229600" cy="1143000"/>
          </a:xfrm>
          <a:prstGeom prst="rect">
            <a:avLst/>
          </a:prstGeom>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a:xfrm>
            <a:off x="457200" y="6356350"/>
            <a:ext cx="2133600" cy="365125"/>
          </a:xfrm>
          <a:prstGeom prst="rect">
            <a:avLst/>
          </a:prstGeom>
        </p:spPr>
        <p:txBody>
          <a:bodyPr/>
          <a:lstStyle/>
          <a:p>
            <a:fld id="{E17F508A-75F5-4935-A0BC-7D2EB5860089}" type="datetimeFigureOut">
              <a:rPr lang="hu-HU" smtClean="0"/>
              <a:pPr/>
              <a:t>2016.11.23.</a:t>
            </a:fld>
            <a:endParaRPr lang="hu-HU"/>
          </a:p>
        </p:txBody>
      </p:sp>
      <p:sp>
        <p:nvSpPr>
          <p:cNvPr id="5" name="Élőláb helye 4"/>
          <p:cNvSpPr>
            <a:spLocks noGrp="1"/>
          </p:cNvSpPr>
          <p:nvPr>
            <p:ph type="ftr" sz="quarter" idx="11"/>
          </p:nvPr>
        </p:nvSpPr>
        <p:spPr>
          <a:xfrm>
            <a:off x="3124200" y="6356350"/>
            <a:ext cx="2895600" cy="365125"/>
          </a:xfrm>
          <a:prstGeom prst="rect">
            <a:avLst/>
          </a:prstGeom>
        </p:spPr>
        <p:txBody>
          <a:bodyPr/>
          <a:lstStyle/>
          <a:p>
            <a:endParaRPr lang="hu-HU"/>
          </a:p>
        </p:txBody>
      </p:sp>
      <p:sp>
        <p:nvSpPr>
          <p:cNvPr id="6" name="Dia számának helye 5"/>
          <p:cNvSpPr>
            <a:spLocks noGrp="1"/>
          </p:cNvSpPr>
          <p:nvPr>
            <p:ph type="sldNum" sz="quarter" idx="12"/>
          </p:nvPr>
        </p:nvSpPr>
        <p:spPr>
          <a:xfrm>
            <a:off x="6553200" y="6356350"/>
            <a:ext cx="2133600" cy="365125"/>
          </a:xfrm>
          <a:prstGeom prst="rect">
            <a:avLst/>
          </a:prstGeom>
        </p:spPr>
        <p:txBody>
          <a:bodyPr/>
          <a:lstStyle/>
          <a:p>
            <a:fld id="{7B2D966B-F395-4E9D-A449-BA2FA272563B}" type="slidenum">
              <a:rPr lang="hu-HU" smtClean="0"/>
              <a:pPr/>
              <a:t>‹#›</a:t>
            </a:fld>
            <a:endParaRPr lang="hu-HU"/>
          </a:p>
        </p:txBody>
      </p:sp>
    </p:spTree>
    <p:extLst>
      <p:ext uri="{BB962C8B-B14F-4D97-AF65-F5344CB8AC3E}">
        <p14:creationId xmlns:p14="http://schemas.microsoft.com/office/powerpoint/2010/main" val="42417652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6629400" y="274638"/>
            <a:ext cx="2057400" cy="5851525"/>
          </a:xfrm>
          <a:prstGeom prst="rect">
            <a:avLst/>
          </a:prstGeom>
        </p:spPr>
        <p:txBody>
          <a:bodyPr vert="eaVert"/>
          <a:lstStyle/>
          <a:p>
            <a:r>
              <a:rPr lang="hu-HU"/>
              <a:t>Mintacím szerkesztése</a:t>
            </a:r>
          </a:p>
        </p:txBody>
      </p:sp>
      <p:sp>
        <p:nvSpPr>
          <p:cNvPr id="3" name="Függőleges szöveg helye 2"/>
          <p:cNvSpPr>
            <a:spLocks noGrp="1"/>
          </p:cNvSpPr>
          <p:nvPr>
            <p:ph type="body" orient="vert" idx="1"/>
          </p:nvPr>
        </p:nvSpPr>
        <p:spPr>
          <a:xfrm>
            <a:off x="457200" y="274638"/>
            <a:ext cx="6019800" cy="5851525"/>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a:xfrm>
            <a:off x="457200" y="6356350"/>
            <a:ext cx="2133600" cy="365125"/>
          </a:xfrm>
          <a:prstGeom prst="rect">
            <a:avLst/>
          </a:prstGeom>
        </p:spPr>
        <p:txBody>
          <a:bodyPr/>
          <a:lstStyle/>
          <a:p>
            <a:fld id="{E17F508A-75F5-4935-A0BC-7D2EB5860089}" type="datetimeFigureOut">
              <a:rPr lang="hu-HU" smtClean="0"/>
              <a:pPr/>
              <a:t>2016.11.23.</a:t>
            </a:fld>
            <a:endParaRPr lang="hu-HU"/>
          </a:p>
        </p:txBody>
      </p:sp>
      <p:sp>
        <p:nvSpPr>
          <p:cNvPr id="5" name="Élőláb helye 4"/>
          <p:cNvSpPr>
            <a:spLocks noGrp="1"/>
          </p:cNvSpPr>
          <p:nvPr>
            <p:ph type="ftr" sz="quarter" idx="11"/>
          </p:nvPr>
        </p:nvSpPr>
        <p:spPr>
          <a:xfrm>
            <a:off x="3124200" y="6356350"/>
            <a:ext cx="2895600" cy="365125"/>
          </a:xfrm>
          <a:prstGeom prst="rect">
            <a:avLst/>
          </a:prstGeom>
        </p:spPr>
        <p:txBody>
          <a:bodyPr/>
          <a:lstStyle/>
          <a:p>
            <a:endParaRPr lang="hu-HU"/>
          </a:p>
        </p:txBody>
      </p:sp>
      <p:sp>
        <p:nvSpPr>
          <p:cNvPr id="6" name="Dia számának helye 5"/>
          <p:cNvSpPr>
            <a:spLocks noGrp="1"/>
          </p:cNvSpPr>
          <p:nvPr>
            <p:ph type="sldNum" sz="quarter" idx="12"/>
          </p:nvPr>
        </p:nvSpPr>
        <p:spPr>
          <a:xfrm>
            <a:off x="6553200" y="6356350"/>
            <a:ext cx="2133600" cy="365125"/>
          </a:xfrm>
          <a:prstGeom prst="rect">
            <a:avLst/>
          </a:prstGeom>
        </p:spPr>
        <p:txBody>
          <a:bodyPr/>
          <a:lstStyle/>
          <a:p>
            <a:fld id="{7B2D966B-F395-4E9D-A449-BA2FA272563B}" type="slidenum">
              <a:rPr lang="hu-HU" smtClean="0"/>
              <a:pPr/>
              <a:t>‹#›</a:t>
            </a:fld>
            <a:endParaRPr lang="hu-HU"/>
          </a:p>
        </p:txBody>
      </p:sp>
    </p:spTree>
    <p:extLst>
      <p:ext uri="{BB962C8B-B14F-4D97-AF65-F5344CB8AC3E}">
        <p14:creationId xmlns:p14="http://schemas.microsoft.com/office/powerpoint/2010/main" val="20544115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cSld name="Cím, ábra és szöveg">
    <p:spTree>
      <p:nvGrpSpPr>
        <p:cNvPr id="1" name=""/>
        <p:cNvGrpSpPr/>
        <p:nvPr/>
      </p:nvGrpSpPr>
      <p:grpSpPr>
        <a:xfrm>
          <a:off x="0" y="0"/>
          <a:ext cx="0" cy="0"/>
          <a:chOff x="0" y="0"/>
          <a:chExt cx="0" cy="0"/>
        </a:xfrm>
      </p:grpSpPr>
      <p:sp>
        <p:nvSpPr>
          <p:cNvPr id="2" name="Cím 1"/>
          <p:cNvSpPr>
            <a:spLocks noGrp="1"/>
          </p:cNvSpPr>
          <p:nvPr>
            <p:ph type="title"/>
          </p:nvPr>
        </p:nvSpPr>
        <p:spPr>
          <a:xfrm>
            <a:off x="685800" y="609600"/>
            <a:ext cx="7772400" cy="1143000"/>
          </a:xfrm>
          <a:prstGeom prst="rect">
            <a:avLst/>
          </a:prstGeom>
        </p:spPr>
        <p:txBody>
          <a:bodyPr/>
          <a:lstStyle/>
          <a:p>
            <a:r>
              <a:rPr lang="hu-HU"/>
              <a:t>Mintacím szerkesztése</a:t>
            </a:r>
          </a:p>
        </p:txBody>
      </p:sp>
      <p:sp>
        <p:nvSpPr>
          <p:cNvPr id="3" name="ClipArt-elem helye 2"/>
          <p:cNvSpPr>
            <a:spLocks noGrp="1"/>
          </p:cNvSpPr>
          <p:nvPr>
            <p:ph type="clipArt" sz="half" idx="1"/>
          </p:nvPr>
        </p:nvSpPr>
        <p:spPr>
          <a:xfrm>
            <a:off x="685800" y="1981200"/>
            <a:ext cx="3810000" cy="4114800"/>
          </a:xfrm>
        </p:spPr>
        <p:txBody>
          <a:bodyPr/>
          <a:lstStyle/>
          <a:p>
            <a:pPr lvl="0"/>
            <a:endParaRPr lang="hu-HU" noProof="0"/>
          </a:p>
        </p:txBody>
      </p:sp>
      <p:sp>
        <p:nvSpPr>
          <p:cNvPr id="4" name="Szöveg helye 3"/>
          <p:cNvSpPr>
            <a:spLocks noGrp="1"/>
          </p:cNvSpPr>
          <p:nvPr>
            <p:ph type="body" sz="half" idx="2"/>
          </p:nvPr>
        </p:nvSpPr>
        <p:spPr>
          <a:xfrm>
            <a:off x="4648200" y="1981200"/>
            <a:ext cx="3810000" cy="4114800"/>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Rectangle 4"/>
          <p:cNvSpPr>
            <a:spLocks noGrp="1" noChangeArrowheads="1"/>
          </p:cNvSpPr>
          <p:nvPr>
            <p:ph type="dt" sz="half" idx="10"/>
          </p:nvPr>
        </p:nvSpPr>
        <p:spPr>
          <a:xfrm>
            <a:off x="457200" y="6356350"/>
            <a:ext cx="2133600" cy="365125"/>
          </a:xfrm>
          <a:prstGeom prst="rect">
            <a:avLst/>
          </a:prstGeom>
          <a:ln/>
        </p:spPr>
        <p:txBody>
          <a:bodyPr/>
          <a:lstStyle>
            <a:lvl1pPr>
              <a:defRPr/>
            </a:lvl1pPr>
          </a:lstStyle>
          <a:p>
            <a:pPr>
              <a:defRPr/>
            </a:pPr>
            <a:endParaRPr lang="ko-KR" altLang="ko-KR"/>
          </a:p>
        </p:txBody>
      </p:sp>
      <p:sp>
        <p:nvSpPr>
          <p:cNvPr id="6" name="Rectangle 5"/>
          <p:cNvSpPr>
            <a:spLocks noGrp="1" noChangeArrowheads="1"/>
          </p:cNvSpPr>
          <p:nvPr>
            <p:ph type="ftr" sz="quarter" idx="11"/>
          </p:nvPr>
        </p:nvSpPr>
        <p:spPr>
          <a:xfrm>
            <a:off x="3124200" y="6356350"/>
            <a:ext cx="2895600" cy="365125"/>
          </a:xfrm>
          <a:prstGeom prst="rect">
            <a:avLst/>
          </a:prstGeom>
          <a:ln/>
        </p:spPr>
        <p:txBody>
          <a:bodyPr/>
          <a:lstStyle>
            <a:lvl1pPr>
              <a:defRPr/>
            </a:lvl1pPr>
          </a:lstStyle>
          <a:p>
            <a:pPr>
              <a:defRPr/>
            </a:pPr>
            <a:endParaRPr lang="ko-KR" altLang="ko-KR"/>
          </a:p>
        </p:txBody>
      </p:sp>
      <p:sp>
        <p:nvSpPr>
          <p:cNvPr id="7" name="Rectangle 6"/>
          <p:cNvSpPr>
            <a:spLocks noGrp="1" noChangeArrowheads="1"/>
          </p:cNvSpPr>
          <p:nvPr>
            <p:ph type="sldNum" sz="quarter" idx="12"/>
          </p:nvPr>
        </p:nvSpPr>
        <p:spPr>
          <a:xfrm>
            <a:off x="6553200" y="6356350"/>
            <a:ext cx="2133600" cy="365125"/>
          </a:xfrm>
          <a:prstGeom prst="rect">
            <a:avLst/>
          </a:prstGeom>
          <a:ln/>
        </p:spPr>
        <p:txBody>
          <a:bodyPr/>
          <a:lstStyle>
            <a:lvl1pPr>
              <a:defRPr/>
            </a:lvl1pPr>
          </a:lstStyle>
          <a:p>
            <a:fld id="{FD76A0A5-A5F5-4CF9-979E-7F11ABB5A130}" type="slidenum">
              <a:rPr lang="hu-HU" altLang="ko-KR"/>
              <a:pPr/>
              <a:t>‹#›</a:t>
            </a:fld>
            <a:endParaRPr lang="hu-HU" altLang="ko-KR"/>
          </a:p>
        </p:txBody>
      </p:sp>
    </p:spTree>
    <p:extLst>
      <p:ext uri="{BB962C8B-B14F-4D97-AF65-F5344CB8AC3E}">
        <p14:creationId xmlns:p14="http://schemas.microsoft.com/office/powerpoint/2010/main" val="38514234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0537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a:xfrm>
            <a:off x="457200" y="980728"/>
            <a:ext cx="8229600" cy="792088"/>
          </a:xfrm>
          <a:prstGeom prst="rect">
            <a:avLst/>
          </a:prstGeom>
        </p:spPr>
        <p:txBody>
          <a:bodyPr/>
          <a:lstStyle>
            <a:lvl1pPr>
              <a:defRPr>
                <a:solidFill>
                  <a:srgbClr val="A58B5C"/>
                </a:solidFill>
                <a:latin typeface="Totfalusi Antiqua" panose="02000504080000020003"/>
              </a:defRPr>
            </a:lvl1pPr>
          </a:lstStyle>
          <a:p>
            <a:r>
              <a:rPr lang="hu-HU" dirty="0"/>
              <a:t>Mintacím szerkesztése</a:t>
            </a:r>
          </a:p>
        </p:txBody>
      </p:sp>
      <p:sp>
        <p:nvSpPr>
          <p:cNvPr id="3" name="Tartalom helye 2"/>
          <p:cNvSpPr>
            <a:spLocks noGrp="1"/>
          </p:cNvSpPr>
          <p:nvPr>
            <p:ph idx="1"/>
          </p:nvPr>
        </p:nvSpPr>
        <p:spPr>
          <a:xfrm>
            <a:off x="457200" y="2492896"/>
            <a:ext cx="8229600" cy="3633267"/>
          </a:xfrm>
        </p:spPr>
        <p:txBody>
          <a:bodyPr/>
          <a:lstStyle/>
          <a:p>
            <a:pPr lvl="0"/>
            <a:r>
              <a:rPr lang="hu-HU" dirty="0"/>
              <a:t>Mintaszöveg szerkesztése</a:t>
            </a:r>
          </a:p>
          <a:p>
            <a:pPr lvl="1"/>
            <a:r>
              <a:rPr lang="hu-HU" dirty="0"/>
              <a:t>Második szint</a:t>
            </a:r>
          </a:p>
          <a:p>
            <a:pPr lvl="2"/>
            <a:r>
              <a:rPr lang="hu-HU" dirty="0"/>
              <a:t>Harmadik szint</a:t>
            </a:r>
          </a:p>
          <a:p>
            <a:pPr lvl="3"/>
            <a:r>
              <a:rPr lang="hu-HU" dirty="0"/>
              <a:t>Negyedik szint</a:t>
            </a:r>
          </a:p>
          <a:p>
            <a:pPr lvl="4"/>
            <a:r>
              <a:rPr lang="hu-HU" dirty="0"/>
              <a:t>Ötödik szint</a:t>
            </a:r>
          </a:p>
        </p:txBody>
      </p:sp>
      <p:sp>
        <p:nvSpPr>
          <p:cNvPr id="4" name="Dátum helye 3"/>
          <p:cNvSpPr>
            <a:spLocks noGrp="1"/>
          </p:cNvSpPr>
          <p:nvPr>
            <p:ph type="dt" sz="half" idx="10"/>
          </p:nvPr>
        </p:nvSpPr>
        <p:spPr>
          <a:xfrm>
            <a:off x="457200" y="6356350"/>
            <a:ext cx="2133600" cy="365125"/>
          </a:xfrm>
          <a:prstGeom prst="rect">
            <a:avLst/>
          </a:prstGeom>
        </p:spPr>
        <p:txBody>
          <a:bodyPr/>
          <a:lstStyle/>
          <a:p>
            <a:fld id="{E17F508A-75F5-4935-A0BC-7D2EB5860089}" type="datetimeFigureOut">
              <a:rPr lang="hu-HU" smtClean="0"/>
              <a:pPr/>
              <a:t>2016.11.23.</a:t>
            </a:fld>
            <a:endParaRPr lang="hu-HU"/>
          </a:p>
        </p:txBody>
      </p:sp>
      <p:sp>
        <p:nvSpPr>
          <p:cNvPr id="5" name="Élőláb helye 4"/>
          <p:cNvSpPr>
            <a:spLocks noGrp="1"/>
          </p:cNvSpPr>
          <p:nvPr>
            <p:ph type="ftr" sz="quarter" idx="11"/>
          </p:nvPr>
        </p:nvSpPr>
        <p:spPr>
          <a:xfrm>
            <a:off x="3124200" y="6356350"/>
            <a:ext cx="2895600" cy="365125"/>
          </a:xfrm>
          <a:prstGeom prst="rect">
            <a:avLst/>
          </a:prstGeom>
        </p:spPr>
        <p:txBody>
          <a:bodyPr/>
          <a:lstStyle/>
          <a:p>
            <a:endParaRPr lang="hu-HU"/>
          </a:p>
        </p:txBody>
      </p:sp>
      <p:sp>
        <p:nvSpPr>
          <p:cNvPr id="6" name="Dia számának helye 5"/>
          <p:cNvSpPr>
            <a:spLocks noGrp="1"/>
          </p:cNvSpPr>
          <p:nvPr>
            <p:ph type="sldNum" sz="quarter" idx="12"/>
          </p:nvPr>
        </p:nvSpPr>
        <p:spPr>
          <a:xfrm>
            <a:off x="6553200" y="6356350"/>
            <a:ext cx="2133600" cy="365125"/>
          </a:xfrm>
          <a:prstGeom prst="rect">
            <a:avLst/>
          </a:prstGeom>
        </p:spPr>
        <p:txBody>
          <a:bodyPr/>
          <a:lstStyle/>
          <a:p>
            <a:fld id="{7B2D966B-F395-4E9D-A449-BA2FA272563B}" type="slidenum">
              <a:rPr lang="hu-HU" smtClean="0"/>
              <a:pPr/>
              <a:t>‹#›</a:t>
            </a:fld>
            <a:endParaRPr lang="hu-HU"/>
          </a:p>
        </p:txBody>
      </p:sp>
      <p:pic>
        <p:nvPicPr>
          <p:cNvPr id="7" name="Picture 2"/>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121718" y="317423"/>
            <a:ext cx="1234842" cy="620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9"/>
          <p:cNvPicPr>
            <a:picLocks noChangeAspect="1"/>
          </p:cNvPicPr>
          <p:nvPr userDrawn="1"/>
        </p:nvPicPr>
        <p:blipFill rotWithShape="1">
          <a:blip r:embed="rId3">
            <a:extLst>
              <a:ext uri="{28A0092B-C50C-407E-A947-70E740481C1C}">
                <a14:useLocalDpi xmlns:a14="http://schemas.microsoft.com/office/drawing/2010/main" val="0"/>
              </a:ext>
            </a:extLst>
          </a:blip>
          <a:srcRect l="44942" t="17340" r="45336" b="61710"/>
          <a:stretch/>
        </p:blipFill>
        <p:spPr>
          <a:xfrm>
            <a:off x="8388424" y="185663"/>
            <a:ext cx="636172" cy="884209"/>
          </a:xfrm>
          <a:prstGeom prst="rect">
            <a:avLst/>
          </a:prstGeom>
        </p:spPr>
      </p:pic>
      <p:sp>
        <p:nvSpPr>
          <p:cNvPr id="9" name="Téglalap 8"/>
          <p:cNvSpPr/>
          <p:nvPr userDrawn="1"/>
        </p:nvSpPr>
        <p:spPr>
          <a:xfrm>
            <a:off x="1309472" y="343361"/>
            <a:ext cx="3629455" cy="369332"/>
          </a:xfrm>
          <a:prstGeom prst="rect">
            <a:avLst/>
          </a:prstGeom>
        </p:spPr>
        <p:txBody>
          <a:bodyPr wrap="none">
            <a:spAutoFit/>
          </a:bodyPr>
          <a:lstStyle/>
          <a:p>
            <a:pPr algn="l"/>
            <a:r>
              <a:rPr lang="hu-HU" sz="1800" dirty="0">
                <a:solidFill>
                  <a:srgbClr val="766341"/>
                </a:solidFill>
                <a:latin typeface="Totfalusi Antiqua" panose="02000504080000020003" pitchFamily="2" charset="-18"/>
              </a:rPr>
              <a:t>A M</a:t>
            </a:r>
            <a:r>
              <a:rPr lang="en-US" sz="1800" dirty="0">
                <a:solidFill>
                  <a:srgbClr val="766341"/>
                </a:solidFill>
                <a:latin typeface="Totfalusi Antiqua" panose="02000504080000020003" pitchFamily="2" charset="-18"/>
              </a:rPr>
              <a:t>A</a:t>
            </a:r>
            <a:r>
              <a:rPr lang="hu-HU" sz="1800" dirty="0">
                <a:solidFill>
                  <a:srgbClr val="766341"/>
                </a:solidFill>
                <a:latin typeface="Totfalusi Antiqua" panose="02000504080000020003" pitchFamily="2" charset="-18"/>
              </a:rPr>
              <a:t>GYAR TUDOMÁNY ÜNNEPE</a:t>
            </a:r>
          </a:p>
        </p:txBody>
      </p:sp>
      <p:sp>
        <p:nvSpPr>
          <p:cNvPr id="10" name="Rectangle 6"/>
          <p:cNvSpPr/>
          <p:nvPr userDrawn="1"/>
        </p:nvSpPr>
        <p:spPr>
          <a:xfrm>
            <a:off x="1234842" y="627768"/>
            <a:ext cx="5433374" cy="400037"/>
          </a:xfrm>
          <a:prstGeom prst="rect">
            <a:avLst/>
          </a:prstGeom>
        </p:spPr>
        <p:txBody>
          <a:bodyPr wrap="square" lIns="182807" tIns="91404" rIns="182807" bIns="91404">
            <a:spAutoFit/>
          </a:bodyPr>
          <a:lstStyle/>
          <a:p>
            <a:pPr algn="l"/>
            <a:r>
              <a:rPr lang="id-ID" sz="1400" dirty="0">
                <a:solidFill>
                  <a:srgbClr val="766341"/>
                </a:solidFill>
                <a:latin typeface="Totfalusi Antiqua" panose="02000504080000020003" pitchFamily="2" charset="-18"/>
                <a:cs typeface="Lato Light"/>
              </a:rPr>
              <a:t>mta.hu</a:t>
            </a:r>
          </a:p>
        </p:txBody>
      </p:sp>
      <p:cxnSp>
        <p:nvCxnSpPr>
          <p:cNvPr id="11" name="Egyenes összekötő 10"/>
          <p:cNvCxnSpPr/>
          <p:nvPr userDrawn="1"/>
        </p:nvCxnSpPr>
        <p:spPr>
          <a:xfrm>
            <a:off x="1403648" y="708694"/>
            <a:ext cx="6984776" cy="3999"/>
          </a:xfrm>
          <a:prstGeom prst="line">
            <a:avLst/>
          </a:prstGeom>
          <a:ln>
            <a:solidFill>
              <a:srgbClr val="A58B5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6656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hu-HU"/>
              <a:t>Mintacím szerkesztése</a:t>
            </a:r>
          </a:p>
        </p:txBody>
      </p:sp>
      <p:sp>
        <p:nvSpPr>
          <p:cNvPr id="3" name="Szöveg hely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a:t>Mintaszöveg szerkesztése</a:t>
            </a:r>
          </a:p>
        </p:txBody>
      </p:sp>
      <p:sp>
        <p:nvSpPr>
          <p:cNvPr id="4" name="Dátum helye 3"/>
          <p:cNvSpPr>
            <a:spLocks noGrp="1"/>
          </p:cNvSpPr>
          <p:nvPr>
            <p:ph type="dt" sz="half" idx="10"/>
          </p:nvPr>
        </p:nvSpPr>
        <p:spPr>
          <a:xfrm>
            <a:off x="457200" y="6356350"/>
            <a:ext cx="2133600" cy="365125"/>
          </a:xfrm>
          <a:prstGeom prst="rect">
            <a:avLst/>
          </a:prstGeom>
        </p:spPr>
        <p:txBody>
          <a:bodyPr/>
          <a:lstStyle/>
          <a:p>
            <a:fld id="{E17F508A-75F5-4935-A0BC-7D2EB5860089}" type="datetimeFigureOut">
              <a:rPr lang="hu-HU" smtClean="0"/>
              <a:pPr/>
              <a:t>2016.11.23.</a:t>
            </a:fld>
            <a:endParaRPr lang="hu-HU"/>
          </a:p>
        </p:txBody>
      </p:sp>
      <p:sp>
        <p:nvSpPr>
          <p:cNvPr id="5" name="Élőláb helye 4"/>
          <p:cNvSpPr>
            <a:spLocks noGrp="1"/>
          </p:cNvSpPr>
          <p:nvPr>
            <p:ph type="ftr" sz="quarter" idx="11"/>
          </p:nvPr>
        </p:nvSpPr>
        <p:spPr>
          <a:xfrm>
            <a:off x="3124200" y="6356350"/>
            <a:ext cx="2895600" cy="365125"/>
          </a:xfrm>
          <a:prstGeom prst="rect">
            <a:avLst/>
          </a:prstGeom>
        </p:spPr>
        <p:txBody>
          <a:bodyPr/>
          <a:lstStyle/>
          <a:p>
            <a:endParaRPr lang="hu-HU"/>
          </a:p>
        </p:txBody>
      </p:sp>
      <p:sp>
        <p:nvSpPr>
          <p:cNvPr id="6" name="Dia számának helye 5"/>
          <p:cNvSpPr>
            <a:spLocks noGrp="1"/>
          </p:cNvSpPr>
          <p:nvPr>
            <p:ph type="sldNum" sz="quarter" idx="12"/>
          </p:nvPr>
        </p:nvSpPr>
        <p:spPr>
          <a:xfrm>
            <a:off x="6553200" y="6356350"/>
            <a:ext cx="2133600" cy="365125"/>
          </a:xfrm>
          <a:prstGeom prst="rect">
            <a:avLst/>
          </a:prstGeom>
        </p:spPr>
        <p:txBody>
          <a:bodyPr/>
          <a:lstStyle/>
          <a:p>
            <a:fld id="{7B2D966B-F395-4E9D-A449-BA2FA272563B}" type="slidenum">
              <a:rPr lang="hu-HU" smtClean="0"/>
              <a:pPr/>
              <a:t>‹#›</a:t>
            </a:fld>
            <a:endParaRPr lang="hu-HU"/>
          </a:p>
        </p:txBody>
      </p:sp>
      <p:pic>
        <p:nvPicPr>
          <p:cNvPr id="7" name="Picture 2"/>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121718" y="317423"/>
            <a:ext cx="1234842" cy="620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9"/>
          <p:cNvPicPr>
            <a:picLocks noChangeAspect="1"/>
          </p:cNvPicPr>
          <p:nvPr userDrawn="1"/>
        </p:nvPicPr>
        <p:blipFill rotWithShape="1">
          <a:blip r:embed="rId3">
            <a:extLst>
              <a:ext uri="{28A0092B-C50C-407E-A947-70E740481C1C}">
                <a14:useLocalDpi xmlns:a14="http://schemas.microsoft.com/office/drawing/2010/main" val="0"/>
              </a:ext>
            </a:extLst>
          </a:blip>
          <a:srcRect l="44942" t="17340" r="45336" b="61710"/>
          <a:stretch/>
        </p:blipFill>
        <p:spPr>
          <a:xfrm>
            <a:off x="8388424" y="185663"/>
            <a:ext cx="636172" cy="884209"/>
          </a:xfrm>
          <a:prstGeom prst="rect">
            <a:avLst/>
          </a:prstGeom>
        </p:spPr>
      </p:pic>
      <p:sp>
        <p:nvSpPr>
          <p:cNvPr id="9" name="Téglalap 8"/>
          <p:cNvSpPr/>
          <p:nvPr userDrawn="1"/>
        </p:nvSpPr>
        <p:spPr>
          <a:xfrm>
            <a:off x="1309472" y="343361"/>
            <a:ext cx="3629455" cy="369332"/>
          </a:xfrm>
          <a:prstGeom prst="rect">
            <a:avLst/>
          </a:prstGeom>
        </p:spPr>
        <p:txBody>
          <a:bodyPr wrap="none">
            <a:spAutoFit/>
          </a:bodyPr>
          <a:lstStyle/>
          <a:p>
            <a:pPr algn="l"/>
            <a:r>
              <a:rPr lang="hu-HU" sz="1800" dirty="0">
                <a:solidFill>
                  <a:srgbClr val="766341"/>
                </a:solidFill>
                <a:latin typeface="Totfalusi Antiqua" panose="02000504080000020003" pitchFamily="2" charset="-18"/>
              </a:rPr>
              <a:t>A M</a:t>
            </a:r>
            <a:r>
              <a:rPr lang="en-US" sz="1800" dirty="0">
                <a:solidFill>
                  <a:srgbClr val="766341"/>
                </a:solidFill>
                <a:latin typeface="Totfalusi Antiqua" panose="02000504080000020003" pitchFamily="2" charset="-18"/>
              </a:rPr>
              <a:t>A</a:t>
            </a:r>
            <a:r>
              <a:rPr lang="hu-HU" sz="1800" dirty="0">
                <a:solidFill>
                  <a:srgbClr val="766341"/>
                </a:solidFill>
                <a:latin typeface="Totfalusi Antiqua" panose="02000504080000020003" pitchFamily="2" charset="-18"/>
              </a:rPr>
              <a:t>GYAR TUDOMÁNY ÜNNEPE</a:t>
            </a:r>
          </a:p>
        </p:txBody>
      </p:sp>
      <p:sp>
        <p:nvSpPr>
          <p:cNvPr id="10" name="Rectangle 6"/>
          <p:cNvSpPr/>
          <p:nvPr userDrawn="1"/>
        </p:nvSpPr>
        <p:spPr>
          <a:xfrm>
            <a:off x="1234842" y="627768"/>
            <a:ext cx="5433374" cy="400037"/>
          </a:xfrm>
          <a:prstGeom prst="rect">
            <a:avLst/>
          </a:prstGeom>
        </p:spPr>
        <p:txBody>
          <a:bodyPr wrap="square" lIns="182807" tIns="91404" rIns="182807" bIns="91404">
            <a:spAutoFit/>
          </a:bodyPr>
          <a:lstStyle/>
          <a:p>
            <a:pPr algn="l"/>
            <a:r>
              <a:rPr lang="id-ID" sz="1400" dirty="0">
                <a:solidFill>
                  <a:srgbClr val="766341"/>
                </a:solidFill>
                <a:latin typeface="Totfalusi Antiqua" panose="02000504080000020003" pitchFamily="2" charset="-18"/>
                <a:cs typeface="Lato Light"/>
              </a:rPr>
              <a:t>mta.hu</a:t>
            </a:r>
          </a:p>
        </p:txBody>
      </p:sp>
      <p:cxnSp>
        <p:nvCxnSpPr>
          <p:cNvPr id="11" name="Egyenes összekötő 10"/>
          <p:cNvCxnSpPr/>
          <p:nvPr userDrawn="1"/>
        </p:nvCxnSpPr>
        <p:spPr>
          <a:xfrm>
            <a:off x="1403648" y="708694"/>
            <a:ext cx="6984776" cy="3999"/>
          </a:xfrm>
          <a:prstGeom prst="line">
            <a:avLst/>
          </a:prstGeom>
          <a:ln>
            <a:solidFill>
              <a:srgbClr val="A58B5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63788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a:xfrm>
            <a:off x="457200" y="274638"/>
            <a:ext cx="8229600" cy="1143000"/>
          </a:xfrm>
          <a:prstGeom prst="rect">
            <a:avLst/>
          </a:prstGeom>
        </p:spPr>
        <p:txBody>
          <a:bodyPr/>
          <a:lstStyle/>
          <a:p>
            <a:r>
              <a:rPr lang="hu-HU"/>
              <a:t>Mintacím szerkesztése</a:t>
            </a:r>
          </a:p>
        </p:txBody>
      </p:sp>
      <p:sp>
        <p:nvSpPr>
          <p:cNvPr id="3" name="Tartalom helye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a:xfrm>
            <a:off x="457200" y="6356350"/>
            <a:ext cx="2133600" cy="365125"/>
          </a:xfrm>
          <a:prstGeom prst="rect">
            <a:avLst/>
          </a:prstGeom>
        </p:spPr>
        <p:txBody>
          <a:bodyPr/>
          <a:lstStyle/>
          <a:p>
            <a:fld id="{E17F508A-75F5-4935-A0BC-7D2EB5860089}" type="datetimeFigureOut">
              <a:rPr lang="hu-HU" smtClean="0"/>
              <a:pPr/>
              <a:t>2016.11.23.</a:t>
            </a:fld>
            <a:endParaRPr lang="hu-HU"/>
          </a:p>
        </p:txBody>
      </p:sp>
      <p:sp>
        <p:nvSpPr>
          <p:cNvPr id="6" name="Élőláb helye 5"/>
          <p:cNvSpPr>
            <a:spLocks noGrp="1"/>
          </p:cNvSpPr>
          <p:nvPr>
            <p:ph type="ftr" sz="quarter" idx="11"/>
          </p:nvPr>
        </p:nvSpPr>
        <p:spPr>
          <a:xfrm>
            <a:off x="3124200" y="6356350"/>
            <a:ext cx="2895600" cy="365125"/>
          </a:xfrm>
          <a:prstGeom prst="rect">
            <a:avLst/>
          </a:prstGeom>
        </p:spPr>
        <p:txBody>
          <a:bodyPr/>
          <a:lstStyle/>
          <a:p>
            <a:endParaRPr lang="hu-HU"/>
          </a:p>
        </p:txBody>
      </p:sp>
      <p:sp>
        <p:nvSpPr>
          <p:cNvPr id="7" name="Dia számának helye 6"/>
          <p:cNvSpPr>
            <a:spLocks noGrp="1"/>
          </p:cNvSpPr>
          <p:nvPr>
            <p:ph type="sldNum" sz="quarter" idx="12"/>
          </p:nvPr>
        </p:nvSpPr>
        <p:spPr>
          <a:xfrm>
            <a:off x="6553200" y="6356350"/>
            <a:ext cx="2133600" cy="365125"/>
          </a:xfrm>
          <a:prstGeom prst="rect">
            <a:avLst/>
          </a:prstGeom>
        </p:spPr>
        <p:txBody>
          <a:bodyPr/>
          <a:lstStyle/>
          <a:p>
            <a:fld id="{7B2D966B-F395-4E9D-A449-BA2FA272563B}" type="slidenum">
              <a:rPr lang="hu-HU" smtClean="0"/>
              <a:pPr/>
              <a:t>‹#›</a:t>
            </a:fld>
            <a:endParaRPr lang="hu-HU"/>
          </a:p>
        </p:txBody>
      </p:sp>
      <p:pic>
        <p:nvPicPr>
          <p:cNvPr id="8" name="Picture 2"/>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121718" y="317423"/>
            <a:ext cx="1234842" cy="620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9"/>
          <p:cNvPicPr>
            <a:picLocks noChangeAspect="1"/>
          </p:cNvPicPr>
          <p:nvPr userDrawn="1"/>
        </p:nvPicPr>
        <p:blipFill rotWithShape="1">
          <a:blip r:embed="rId3">
            <a:extLst>
              <a:ext uri="{28A0092B-C50C-407E-A947-70E740481C1C}">
                <a14:useLocalDpi xmlns:a14="http://schemas.microsoft.com/office/drawing/2010/main" val="0"/>
              </a:ext>
            </a:extLst>
          </a:blip>
          <a:srcRect l="44942" t="17340" r="45336" b="61710"/>
          <a:stretch/>
        </p:blipFill>
        <p:spPr>
          <a:xfrm>
            <a:off x="8388424" y="185663"/>
            <a:ext cx="636172" cy="884209"/>
          </a:xfrm>
          <a:prstGeom prst="rect">
            <a:avLst/>
          </a:prstGeom>
        </p:spPr>
      </p:pic>
      <p:sp>
        <p:nvSpPr>
          <p:cNvPr id="10" name="Téglalap 9"/>
          <p:cNvSpPr/>
          <p:nvPr userDrawn="1"/>
        </p:nvSpPr>
        <p:spPr>
          <a:xfrm>
            <a:off x="1309472" y="343361"/>
            <a:ext cx="3629455" cy="369332"/>
          </a:xfrm>
          <a:prstGeom prst="rect">
            <a:avLst/>
          </a:prstGeom>
        </p:spPr>
        <p:txBody>
          <a:bodyPr wrap="none">
            <a:spAutoFit/>
          </a:bodyPr>
          <a:lstStyle/>
          <a:p>
            <a:pPr algn="l"/>
            <a:r>
              <a:rPr lang="hu-HU" sz="1800" dirty="0">
                <a:solidFill>
                  <a:srgbClr val="766341"/>
                </a:solidFill>
                <a:latin typeface="Totfalusi Antiqua" panose="02000504080000020003" pitchFamily="2" charset="-18"/>
              </a:rPr>
              <a:t>A M</a:t>
            </a:r>
            <a:r>
              <a:rPr lang="en-US" sz="1800" dirty="0">
                <a:solidFill>
                  <a:srgbClr val="766341"/>
                </a:solidFill>
                <a:latin typeface="Totfalusi Antiqua" panose="02000504080000020003" pitchFamily="2" charset="-18"/>
              </a:rPr>
              <a:t>A</a:t>
            </a:r>
            <a:r>
              <a:rPr lang="hu-HU" sz="1800" dirty="0">
                <a:solidFill>
                  <a:srgbClr val="766341"/>
                </a:solidFill>
                <a:latin typeface="Totfalusi Antiqua" panose="02000504080000020003" pitchFamily="2" charset="-18"/>
              </a:rPr>
              <a:t>GYAR TUDOMÁNY ÜNNEPE</a:t>
            </a:r>
          </a:p>
        </p:txBody>
      </p:sp>
      <p:sp>
        <p:nvSpPr>
          <p:cNvPr id="11" name="Rectangle 6"/>
          <p:cNvSpPr/>
          <p:nvPr userDrawn="1"/>
        </p:nvSpPr>
        <p:spPr>
          <a:xfrm>
            <a:off x="1234842" y="627768"/>
            <a:ext cx="5433374" cy="400037"/>
          </a:xfrm>
          <a:prstGeom prst="rect">
            <a:avLst/>
          </a:prstGeom>
        </p:spPr>
        <p:txBody>
          <a:bodyPr wrap="square" lIns="182807" tIns="91404" rIns="182807" bIns="91404">
            <a:spAutoFit/>
          </a:bodyPr>
          <a:lstStyle/>
          <a:p>
            <a:pPr algn="l"/>
            <a:r>
              <a:rPr lang="id-ID" sz="1400" dirty="0">
                <a:solidFill>
                  <a:srgbClr val="766341"/>
                </a:solidFill>
                <a:latin typeface="Totfalusi Antiqua" panose="02000504080000020003" pitchFamily="2" charset="-18"/>
                <a:cs typeface="Lato Light"/>
              </a:rPr>
              <a:t>mta.hu</a:t>
            </a:r>
          </a:p>
        </p:txBody>
      </p:sp>
      <p:cxnSp>
        <p:nvCxnSpPr>
          <p:cNvPr id="12" name="Egyenes összekötő 11"/>
          <p:cNvCxnSpPr/>
          <p:nvPr userDrawn="1"/>
        </p:nvCxnSpPr>
        <p:spPr>
          <a:xfrm>
            <a:off x="1403648" y="708694"/>
            <a:ext cx="6984776" cy="3999"/>
          </a:xfrm>
          <a:prstGeom prst="line">
            <a:avLst/>
          </a:prstGeom>
          <a:ln>
            <a:solidFill>
              <a:srgbClr val="A58B5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7132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457200" y="274638"/>
            <a:ext cx="8229600" cy="1143000"/>
          </a:xfrm>
          <a:prstGeom prst="rect">
            <a:avLst/>
          </a:prstGeom>
        </p:spPr>
        <p:txBody>
          <a:bodyPr/>
          <a:lstStyle>
            <a:lvl1pPr>
              <a:defRPr/>
            </a:lvl1pPr>
          </a:lstStyle>
          <a:p>
            <a:r>
              <a:rPr lang="hu-HU"/>
              <a:t>Mintacím szerkesztése</a:t>
            </a:r>
          </a:p>
        </p:txBody>
      </p:sp>
      <p:sp>
        <p:nvSpPr>
          <p:cNvPr id="3" name="Szöveg hely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a:xfrm>
            <a:off x="457200" y="6356350"/>
            <a:ext cx="2133600" cy="365125"/>
          </a:xfrm>
          <a:prstGeom prst="rect">
            <a:avLst/>
          </a:prstGeom>
        </p:spPr>
        <p:txBody>
          <a:bodyPr/>
          <a:lstStyle/>
          <a:p>
            <a:fld id="{E17F508A-75F5-4935-A0BC-7D2EB5860089}" type="datetimeFigureOut">
              <a:rPr lang="hu-HU" smtClean="0"/>
              <a:pPr/>
              <a:t>2016.11.23.</a:t>
            </a:fld>
            <a:endParaRPr lang="hu-HU"/>
          </a:p>
        </p:txBody>
      </p:sp>
      <p:sp>
        <p:nvSpPr>
          <p:cNvPr id="8" name="Élőláb helye 7"/>
          <p:cNvSpPr>
            <a:spLocks noGrp="1"/>
          </p:cNvSpPr>
          <p:nvPr>
            <p:ph type="ftr" sz="quarter" idx="11"/>
          </p:nvPr>
        </p:nvSpPr>
        <p:spPr>
          <a:xfrm>
            <a:off x="3124200" y="6356350"/>
            <a:ext cx="2895600" cy="365125"/>
          </a:xfrm>
          <a:prstGeom prst="rect">
            <a:avLst/>
          </a:prstGeom>
        </p:spPr>
        <p:txBody>
          <a:bodyPr/>
          <a:lstStyle/>
          <a:p>
            <a:endParaRPr lang="hu-HU"/>
          </a:p>
        </p:txBody>
      </p:sp>
      <p:sp>
        <p:nvSpPr>
          <p:cNvPr id="9" name="Dia számának helye 8"/>
          <p:cNvSpPr>
            <a:spLocks noGrp="1"/>
          </p:cNvSpPr>
          <p:nvPr>
            <p:ph type="sldNum" sz="quarter" idx="12"/>
          </p:nvPr>
        </p:nvSpPr>
        <p:spPr>
          <a:xfrm>
            <a:off x="6553200" y="6356350"/>
            <a:ext cx="2133600" cy="365125"/>
          </a:xfrm>
          <a:prstGeom prst="rect">
            <a:avLst/>
          </a:prstGeom>
        </p:spPr>
        <p:txBody>
          <a:bodyPr/>
          <a:lstStyle/>
          <a:p>
            <a:fld id="{7B2D966B-F395-4E9D-A449-BA2FA272563B}" type="slidenum">
              <a:rPr lang="hu-HU" smtClean="0"/>
              <a:pPr/>
              <a:t>‹#›</a:t>
            </a:fld>
            <a:endParaRPr lang="hu-HU"/>
          </a:p>
        </p:txBody>
      </p:sp>
      <p:pic>
        <p:nvPicPr>
          <p:cNvPr id="10" name="Picture 2"/>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121718" y="317423"/>
            <a:ext cx="1234842" cy="620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9"/>
          <p:cNvPicPr>
            <a:picLocks noChangeAspect="1"/>
          </p:cNvPicPr>
          <p:nvPr userDrawn="1"/>
        </p:nvPicPr>
        <p:blipFill rotWithShape="1">
          <a:blip r:embed="rId3">
            <a:extLst>
              <a:ext uri="{28A0092B-C50C-407E-A947-70E740481C1C}">
                <a14:useLocalDpi xmlns:a14="http://schemas.microsoft.com/office/drawing/2010/main" val="0"/>
              </a:ext>
            </a:extLst>
          </a:blip>
          <a:srcRect l="44942" t="17340" r="45336" b="61710"/>
          <a:stretch/>
        </p:blipFill>
        <p:spPr>
          <a:xfrm>
            <a:off x="8388424" y="185663"/>
            <a:ext cx="636172" cy="884209"/>
          </a:xfrm>
          <a:prstGeom prst="rect">
            <a:avLst/>
          </a:prstGeom>
        </p:spPr>
      </p:pic>
      <p:sp>
        <p:nvSpPr>
          <p:cNvPr id="12" name="Téglalap 11"/>
          <p:cNvSpPr/>
          <p:nvPr userDrawn="1"/>
        </p:nvSpPr>
        <p:spPr>
          <a:xfrm>
            <a:off x="1309472" y="343361"/>
            <a:ext cx="3629455" cy="369332"/>
          </a:xfrm>
          <a:prstGeom prst="rect">
            <a:avLst/>
          </a:prstGeom>
        </p:spPr>
        <p:txBody>
          <a:bodyPr wrap="none">
            <a:spAutoFit/>
          </a:bodyPr>
          <a:lstStyle/>
          <a:p>
            <a:pPr algn="l"/>
            <a:r>
              <a:rPr lang="hu-HU" sz="1800" dirty="0">
                <a:solidFill>
                  <a:srgbClr val="766341"/>
                </a:solidFill>
                <a:latin typeface="Totfalusi Antiqua" panose="02000504080000020003" pitchFamily="2" charset="-18"/>
              </a:rPr>
              <a:t>A M</a:t>
            </a:r>
            <a:r>
              <a:rPr lang="en-US" sz="1800" dirty="0">
                <a:solidFill>
                  <a:srgbClr val="766341"/>
                </a:solidFill>
                <a:latin typeface="Totfalusi Antiqua" panose="02000504080000020003" pitchFamily="2" charset="-18"/>
              </a:rPr>
              <a:t>A</a:t>
            </a:r>
            <a:r>
              <a:rPr lang="hu-HU" sz="1800" dirty="0">
                <a:solidFill>
                  <a:srgbClr val="766341"/>
                </a:solidFill>
                <a:latin typeface="Totfalusi Antiqua" panose="02000504080000020003" pitchFamily="2" charset="-18"/>
              </a:rPr>
              <a:t>GYAR TUDOMÁNY ÜNNEPE</a:t>
            </a:r>
          </a:p>
        </p:txBody>
      </p:sp>
      <p:sp>
        <p:nvSpPr>
          <p:cNvPr id="13" name="Rectangle 6"/>
          <p:cNvSpPr/>
          <p:nvPr userDrawn="1"/>
        </p:nvSpPr>
        <p:spPr>
          <a:xfrm>
            <a:off x="1234842" y="627768"/>
            <a:ext cx="5433374" cy="400037"/>
          </a:xfrm>
          <a:prstGeom prst="rect">
            <a:avLst/>
          </a:prstGeom>
        </p:spPr>
        <p:txBody>
          <a:bodyPr wrap="square" lIns="182807" tIns="91404" rIns="182807" bIns="91404">
            <a:spAutoFit/>
          </a:bodyPr>
          <a:lstStyle/>
          <a:p>
            <a:pPr algn="l"/>
            <a:r>
              <a:rPr lang="id-ID" sz="1400" dirty="0">
                <a:solidFill>
                  <a:srgbClr val="766341"/>
                </a:solidFill>
                <a:latin typeface="Totfalusi Antiqua" panose="02000504080000020003" pitchFamily="2" charset="-18"/>
                <a:cs typeface="Lato Light"/>
              </a:rPr>
              <a:t>mta.hu</a:t>
            </a:r>
          </a:p>
        </p:txBody>
      </p:sp>
      <p:cxnSp>
        <p:nvCxnSpPr>
          <p:cNvPr id="14" name="Egyenes összekötő 13"/>
          <p:cNvCxnSpPr/>
          <p:nvPr userDrawn="1"/>
        </p:nvCxnSpPr>
        <p:spPr>
          <a:xfrm>
            <a:off x="1403648" y="708694"/>
            <a:ext cx="6984776" cy="3999"/>
          </a:xfrm>
          <a:prstGeom prst="line">
            <a:avLst/>
          </a:prstGeom>
          <a:ln>
            <a:solidFill>
              <a:srgbClr val="A58B5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15681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a:xfrm>
            <a:off x="457200" y="274638"/>
            <a:ext cx="8229600" cy="1143000"/>
          </a:xfrm>
          <a:prstGeom prst="rect">
            <a:avLst/>
          </a:prstGeom>
        </p:spPr>
        <p:txBody>
          <a:bodyPr/>
          <a:lstStyle/>
          <a:p>
            <a:r>
              <a:rPr lang="hu-HU"/>
              <a:t>Mintacím szerkesztése</a:t>
            </a:r>
          </a:p>
        </p:txBody>
      </p:sp>
      <p:sp>
        <p:nvSpPr>
          <p:cNvPr id="3" name="Dátum helye 2"/>
          <p:cNvSpPr>
            <a:spLocks noGrp="1"/>
          </p:cNvSpPr>
          <p:nvPr>
            <p:ph type="dt" sz="half" idx="10"/>
          </p:nvPr>
        </p:nvSpPr>
        <p:spPr>
          <a:xfrm>
            <a:off x="457200" y="6356350"/>
            <a:ext cx="2133600" cy="365125"/>
          </a:xfrm>
          <a:prstGeom prst="rect">
            <a:avLst/>
          </a:prstGeom>
        </p:spPr>
        <p:txBody>
          <a:bodyPr/>
          <a:lstStyle/>
          <a:p>
            <a:fld id="{E17F508A-75F5-4935-A0BC-7D2EB5860089}" type="datetimeFigureOut">
              <a:rPr lang="hu-HU" smtClean="0"/>
              <a:pPr/>
              <a:t>2016.11.23.</a:t>
            </a:fld>
            <a:endParaRPr lang="hu-HU"/>
          </a:p>
        </p:txBody>
      </p:sp>
      <p:sp>
        <p:nvSpPr>
          <p:cNvPr id="4" name="Élőláb helye 3"/>
          <p:cNvSpPr>
            <a:spLocks noGrp="1"/>
          </p:cNvSpPr>
          <p:nvPr>
            <p:ph type="ftr" sz="quarter" idx="11"/>
          </p:nvPr>
        </p:nvSpPr>
        <p:spPr>
          <a:xfrm>
            <a:off x="3124200" y="6356350"/>
            <a:ext cx="2895600" cy="365125"/>
          </a:xfrm>
          <a:prstGeom prst="rect">
            <a:avLst/>
          </a:prstGeom>
        </p:spPr>
        <p:txBody>
          <a:bodyPr/>
          <a:lstStyle/>
          <a:p>
            <a:endParaRPr lang="hu-HU"/>
          </a:p>
        </p:txBody>
      </p:sp>
      <p:sp>
        <p:nvSpPr>
          <p:cNvPr id="5" name="Dia számának helye 4"/>
          <p:cNvSpPr>
            <a:spLocks noGrp="1"/>
          </p:cNvSpPr>
          <p:nvPr>
            <p:ph type="sldNum" sz="quarter" idx="12"/>
          </p:nvPr>
        </p:nvSpPr>
        <p:spPr>
          <a:xfrm>
            <a:off x="6553200" y="6356350"/>
            <a:ext cx="2133600" cy="365125"/>
          </a:xfrm>
          <a:prstGeom prst="rect">
            <a:avLst/>
          </a:prstGeom>
        </p:spPr>
        <p:txBody>
          <a:bodyPr/>
          <a:lstStyle/>
          <a:p>
            <a:fld id="{7B2D966B-F395-4E9D-A449-BA2FA272563B}" type="slidenum">
              <a:rPr lang="hu-HU" smtClean="0"/>
              <a:pPr/>
              <a:t>‹#›</a:t>
            </a:fld>
            <a:endParaRPr lang="hu-HU"/>
          </a:p>
        </p:txBody>
      </p:sp>
      <p:pic>
        <p:nvPicPr>
          <p:cNvPr id="6" name="Picture 2"/>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121718" y="317423"/>
            <a:ext cx="1234842" cy="620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9"/>
          <p:cNvPicPr>
            <a:picLocks noChangeAspect="1"/>
          </p:cNvPicPr>
          <p:nvPr userDrawn="1"/>
        </p:nvPicPr>
        <p:blipFill rotWithShape="1">
          <a:blip r:embed="rId3">
            <a:extLst>
              <a:ext uri="{28A0092B-C50C-407E-A947-70E740481C1C}">
                <a14:useLocalDpi xmlns:a14="http://schemas.microsoft.com/office/drawing/2010/main" val="0"/>
              </a:ext>
            </a:extLst>
          </a:blip>
          <a:srcRect l="44942" t="17340" r="45336" b="61710"/>
          <a:stretch/>
        </p:blipFill>
        <p:spPr>
          <a:xfrm>
            <a:off x="8388424" y="185663"/>
            <a:ext cx="636172" cy="884209"/>
          </a:xfrm>
          <a:prstGeom prst="rect">
            <a:avLst/>
          </a:prstGeom>
        </p:spPr>
      </p:pic>
      <p:sp>
        <p:nvSpPr>
          <p:cNvPr id="8" name="Téglalap 7"/>
          <p:cNvSpPr/>
          <p:nvPr userDrawn="1"/>
        </p:nvSpPr>
        <p:spPr>
          <a:xfrm>
            <a:off x="1309472" y="343361"/>
            <a:ext cx="3629455" cy="369332"/>
          </a:xfrm>
          <a:prstGeom prst="rect">
            <a:avLst/>
          </a:prstGeom>
        </p:spPr>
        <p:txBody>
          <a:bodyPr wrap="none">
            <a:spAutoFit/>
          </a:bodyPr>
          <a:lstStyle/>
          <a:p>
            <a:pPr algn="l"/>
            <a:r>
              <a:rPr lang="hu-HU" sz="1800" dirty="0">
                <a:solidFill>
                  <a:srgbClr val="766341"/>
                </a:solidFill>
                <a:latin typeface="Totfalusi Antiqua" panose="02000504080000020003" pitchFamily="2" charset="-18"/>
              </a:rPr>
              <a:t>A M</a:t>
            </a:r>
            <a:r>
              <a:rPr lang="en-US" sz="1800" dirty="0">
                <a:solidFill>
                  <a:srgbClr val="766341"/>
                </a:solidFill>
                <a:latin typeface="Totfalusi Antiqua" panose="02000504080000020003" pitchFamily="2" charset="-18"/>
              </a:rPr>
              <a:t>A</a:t>
            </a:r>
            <a:r>
              <a:rPr lang="hu-HU" sz="1800" dirty="0">
                <a:solidFill>
                  <a:srgbClr val="766341"/>
                </a:solidFill>
                <a:latin typeface="Totfalusi Antiqua" panose="02000504080000020003" pitchFamily="2" charset="-18"/>
              </a:rPr>
              <a:t>GYAR TUDOMÁNY ÜNNEPE</a:t>
            </a:r>
          </a:p>
        </p:txBody>
      </p:sp>
      <p:sp>
        <p:nvSpPr>
          <p:cNvPr id="9" name="Rectangle 6"/>
          <p:cNvSpPr/>
          <p:nvPr userDrawn="1"/>
        </p:nvSpPr>
        <p:spPr>
          <a:xfrm>
            <a:off x="1234842" y="627768"/>
            <a:ext cx="5433374" cy="400037"/>
          </a:xfrm>
          <a:prstGeom prst="rect">
            <a:avLst/>
          </a:prstGeom>
        </p:spPr>
        <p:txBody>
          <a:bodyPr wrap="square" lIns="182807" tIns="91404" rIns="182807" bIns="91404">
            <a:spAutoFit/>
          </a:bodyPr>
          <a:lstStyle/>
          <a:p>
            <a:pPr algn="l"/>
            <a:r>
              <a:rPr lang="id-ID" sz="1400" dirty="0">
                <a:solidFill>
                  <a:srgbClr val="766341"/>
                </a:solidFill>
                <a:latin typeface="Totfalusi Antiqua" panose="02000504080000020003" pitchFamily="2" charset="-18"/>
                <a:cs typeface="Lato Light"/>
              </a:rPr>
              <a:t>mta.hu</a:t>
            </a:r>
          </a:p>
        </p:txBody>
      </p:sp>
      <p:cxnSp>
        <p:nvCxnSpPr>
          <p:cNvPr id="10" name="Egyenes összekötő 9"/>
          <p:cNvCxnSpPr/>
          <p:nvPr userDrawn="1"/>
        </p:nvCxnSpPr>
        <p:spPr>
          <a:xfrm>
            <a:off x="1403648" y="708694"/>
            <a:ext cx="6984776" cy="3999"/>
          </a:xfrm>
          <a:prstGeom prst="line">
            <a:avLst/>
          </a:prstGeom>
          <a:ln>
            <a:solidFill>
              <a:srgbClr val="A58B5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69587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utolsó">
    <p:spTree>
      <p:nvGrpSpPr>
        <p:cNvPr id="1" name=""/>
        <p:cNvGrpSpPr/>
        <p:nvPr/>
      </p:nvGrpSpPr>
      <p:grpSpPr>
        <a:xfrm>
          <a:off x="0" y="0"/>
          <a:ext cx="0" cy="0"/>
          <a:chOff x="0" y="0"/>
          <a:chExt cx="0" cy="0"/>
        </a:xfrm>
      </p:grpSpPr>
      <p:sp>
        <p:nvSpPr>
          <p:cNvPr id="2" name="Dátum helye 1"/>
          <p:cNvSpPr>
            <a:spLocks noGrp="1"/>
          </p:cNvSpPr>
          <p:nvPr>
            <p:ph type="dt" sz="half" idx="10"/>
          </p:nvPr>
        </p:nvSpPr>
        <p:spPr>
          <a:xfrm>
            <a:off x="457200" y="6356350"/>
            <a:ext cx="2133600" cy="365125"/>
          </a:xfrm>
          <a:prstGeom prst="rect">
            <a:avLst/>
          </a:prstGeom>
        </p:spPr>
        <p:txBody>
          <a:bodyPr/>
          <a:lstStyle/>
          <a:p>
            <a:fld id="{E17F508A-75F5-4935-A0BC-7D2EB5860089}" type="datetimeFigureOut">
              <a:rPr lang="hu-HU" smtClean="0"/>
              <a:pPr/>
              <a:t>2016.11.23.</a:t>
            </a:fld>
            <a:endParaRPr lang="hu-HU"/>
          </a:p>
        </p:txBody>
      </p:sp>
      <p:sp>
        <p:nvSpPr>
          <p:cNvPr id="3" name="Élőláb helye 2"/>
          <p:cNvSpPr>
            <a:spLocks noGrp="1"/>
          </p:cNvSpPr>
          <p:nvPr>
            <p:ph type="ftr" sz="quarter" idx="11"/>
          </p:nvPr>
        </p:nvSpPr>
        <p:spPr>
          <a:xfrm>
            <a:off x="3124200" y="6356350"/>
            <a:ext cx="2895600" cy="365125"/>
          </a:xfrm>
          <a:prstGeom prst="rect">
            <a:avLst/>
          </a:prstGeom>
        </p:spPr>
        <p:txBody>
          <a:bodyPr/>
          <a:lstStyle/>
          <a:p>
            <a:endParaRPr lang="hu-HU" dirty="0"/>
          </a:p>
        </p:txBody>
      </p:sp>
      <p:sp>
        <p:nvSpPr>
          <p:cNvPr id="4" name="Dia számának helye 3"/>
          <p:cNvSpPr>
            <a:spLocks noGrp="1"/>
          </p:cNvSpPr>
          <p:nvPr>
            <p:ph type="sldNum" sz="quarter" idx="12"/>
          </p:nvPr>
        </p:nvSpPr>
        <p:spPr>
          <a:xfrm>
            <a:off x="6553200" y="6356350"/>
            <a:ext cx="2133600" cy="365125"/>
          </a:xfrm>
          <a:prstGeom prst="rect">
            <a:avLst/>
          </a:prstGeom>
        </p:spPr>
        <p:txBody>
          <a:bodyPr/>
          <a:lstStyle/>
          <a:p>
            <a:fld id="{7B2D966B-F395-4E9D-A449-BA2FA272563B}" type="slidenum">
              <a:rPr lang="hu-HU" smtClean="0"/>
              <a:pPr/>
              <a:t>‹#›</a:t>
            </a:fld>
            <a:endParaRPr lang="hu-HU"/>
          </a:p>
        </p:txBody>
      </p:sp>
      <p:sp>
        <p:nvSpPr>
          <p:cNvPr id="5" name="Téglalap 4"/>
          <p:cNvSpPr/>
          <p:nvPr userDrawn="1"/>
        </p:nvSpPr>
        <p:spPr>
          <a:xfrm>
            <a:off x="9916" y="-6001"/>
            <a:ext cx="9144000" cy="6858000"/>
          </a:xfrm>
          <a:prstGeom prst="rect">
            <a:avLst/>
          </a:prstGeom>
          <a:gradFill>
            <a:gsLst>
              <a:gs pos="0">
                <a:srgbClr val="A58B5C"/>
              </a:gs>
              <a:gs pos="72000">
                <a:srgbClr val="76634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6" name="Téglalap 5"/>
          <p:cNvSpPr/>
          <p:nvPr userDrawn="1"/>
        </p:nvSpPr>
        <p:spPr>
          <a:xfrm>
            <a:off x="3679839" y="-6001"/>
            <a:ext cx="1784322" cy="2066850"/>
          </a:xfrm>
          <a:prstGeom prst="rect">
            <a:avLst/>
          </a:prstGeom>
          <a:solidFill>
            <a:srgbClr val="CDBE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7" name="Picture 2"/>
          <p:cNvPicPr>
            <a:picLocks noChangeAspect="1"/>
          </p:cNvPicPr>
          <p:nvPr userDrawn="1"/>
        </p:nvPicPr>
        <p:blipFill>
          <a:blip r:embed="rId2"/>
          <a:stretch>
            <a:fillRect/>
          </a:stretch>
        </p:blipFill>
        <p:spPr>
          <a:xfrm>
            <a:off x="3844270" y="21637"/>
            <a:ext cx="1455460" cy="1903294"/>
          </a:xfrm>
          <a:prstGeom prst="rect">
            <a:avLst/>
          </a:prstGeom>
        </p:spPr>
      </p:pic>
    </p:spTree>
    <p:extLst>
      <p:ext uri="{BB962C8B-B14F-4D97-AF65-F5344CB8AC3E}">
        <p14:creationId xmlns:p14="http://schemas.microsoft.com/office/powerpoint/2010/main" val="3563905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457200" y="273050"/>
            <a:ext cx="3008313" cy="1162050"/>
          </a:xfrm>
          <a:prstGeom prst="rect">
            <a:avLst/>
          </a:prstGeom>
        </p:spPr>
        <p:txBody>
          <a:bodyPr anchor="b"/>
          <a:lstStyle>
            <a:lvl1pPr algn="l">
              <a:defRPr sz="2000" b="1"/>
            </a:lvl1pPr>
          </a:lstStyle>
          <a:p>
            <a:r>
              <a:rPr lang="hu-HU"/>
              <a:t>Mintacím szerkesztése</a:t>
            </a:r>
          </a:p>
        </p:txBody>
      </p:sp>
      <p:sp>
        <p:nvSpPr>
          <p:cNvPr id="3" name="Tartalom helye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a:xfrm>
            <a:off x="457200" y="6356350"/>
            <a:ext cx="2133600" cy="365125"/>
          </a:xfrm>
          <a:prstGeom prst="rect">
            <a:avLst/>
          </a:prstGeom>
        </p:spPr>
        <p:txBody>
          <a:bodyPr/>
          <a:lstStyle/>
          <a:p>
            <a:fld id="{E17F508A-75F5-4935-A0BC-7D2EB5860089}" type="datetimeFigureOut">
              <a:rPr lang="hu-HU" smtClean="0"/>
              <a:pPr/>
              <a:t>2016.11.23.</a:t>
            </a:fld>
            <a:endParaRPr lang="hu-HU"/>
          </a:p>
        </p:txBody>
      </p:sp>
      <p:sp>
        <p:nvSpPr>
          <p:cNvPr id="6" name="Élőláb helye 5"/>
          <p:cNvSpPr>
            <a:spLocks noGrp="1"/>
          </p:cNvSpPr>
          <p:nvPr>
            <p:ph type="ftr" sz="quarter" idx="11"/>
          </p:nvPr>
        </p:nvSpPr>
        <p:spPr>
          <a:xfrm>
            <a:off x="3124200" y="6356350"/>
            <a:ext cx="2895600" cy="365125"/>
          </a:xfrm>
          <a:prstGeom prst="rect">
            <a:avLst/>
          </a:prstGeom>
        </p:spPr>
        <p:txBody>
          <a:bodyPr/>
          <a:lstStyle/>
          <a:p>
            <a:endParaRPr lang="hu-HU"/>
          </a:p>
        </p:txBody>
      </p:sp>
      <p:sp>
        <p:nvSpPr>
          <p:cNvPr id="7" name="Dia számának helye 6"/>
          <p:cNvSpPr>
            <a:spLocks noGrp="1"/>
          </p:cNvSpPr>
          <p:nvPr>
            <p:ph type="sldNum" sz="quarter" idx="12"/>
          </p:nvPr>
        </p:nvSpPr>
        <p:spPr>
          <a:xfrm>
            <a:off x="6553200" y="6356350"/>
            <a:ext cx="2133600" cy="365125"/>
          </a:xfrm>
          <a:prstGeom prst="rect">
            <a:avLst/>
          </a:prstGeom>
        </p:spPr>
        <p:txBody>
          <a:bodyPr/>
          <a:lstStyle/>
          <a:p>
            <a:fld id="{7B2D966B-F395-4E9D-A449-BA2FA272563B}" type="slidenum">
              <a:rPr lang="hu-HU" smtClean="0"/>
              <a:pPr/>
              <a:t>‹#›</a:t>
            </a:fld>
            <a:endParaRPr lang="hu-HU"/>
          </a:p>
        </p:txBody>
      </p:sp>
    </p:spTree>
    <p:extLst>
      <p:ext uri="{BB962C8B-B14F-4D97-AF65-F5344CB8AC3E}">
        <p14:creationId xmlns:p14="http://schemas.microsoft.com/office/powerpoint/2010/main" val="27066182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1792288" y="4800600"/>
            <a:ext cx="5486400" cy="566738"/>
          </a:xfrm>
          <a:prstGeom prst="rect">
            <a:avLst/>
          </a:prstGeom>
        </p:spPr>
        <p:txBody>
          <a:bodyPr anchor="b"/>
          <a:lstStyle>
            <a:lvl1pPr algn="l">
              <a:defRPr sz="2000" b="1"/>
            </a:lvl1pPr>
          </a:lstStyle>
          <a:p>
            <a:r>
              <a:rPr lang="hu-HU"/>
              <a:t>Mintacím szerkesztése</a:t>
            </a:r>
          </a:p>
        </p:txBody>
      </p:sp>
      <p:sp>
        <p:nvSpPr>
          <p:cNvPr id="3" name="Kép hely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a:xfrm>
            <a:off x="457200" y="6356350"/>
            <a:ext cx="2133600" cy="365125"/>
          </a:xfrm>
          <a:prstGeom prst="rect">
            <a:avLst/>
          </a:prstGeom>
        </p:spPr>
        <p:txBody>
          <a:bodyPr/>
          <a:lstStyle/>
          <a:p>
            <a:fld id="{E17F508A-75F5-4935-A0BC-7D2EB5860089}" type="datetimeFigureOut">
              <a:rPr lang="hu-HU" smtClean="0"/>
              <a:pPr/>
              <a:t>2016.11.23.</a:t>
            </a:fld>
            <a:endParaRPr lang="hu-HU"/>
          </a:p>
        </p:txBody>
      </p:sp>
      <p:sp>
        <p:nvSpPr>
          <p:cNvPr id="6" name="Élőláb helye 5"/>
          <p:cNvSpPr>
            <a:spLocks noGrp="1"/>
          </p:cNvSpPr>
          <p:nvPr>
            <p:ph type="ftr" sz="quarter" idx="11"/>
          </p:nvPr>
        </p:nvSpPr>
        <p:spPr>
          <a:xfrm>
            <a:off x="3124200" y="6356350"/>
            <a:ext cx="2895600" cy="365125"/>
          </a:xfrm>
          <a:prstGeom prst="rect">
            <a:avLst/>
          </a:prstGeom>
        </p:spPr>
        <p:txBody>
          <a:bodyPr/>
          <a:lstStyle/>
          <a:p>
            <a:endParaRPr lang="hu-HU"/>
          </a:p>
        </p:txBody>
      </p:sp>
      <p:sp>
        <p:nvSpPr>
          <p:cNvPr id="7" name="Dia számának helye 6"/>
          <p:cNvSpPr>
            <a:spLocks noGrp="1"/>
          </p:cNvSpPr>
          <p:nvPr>
            <p:ph type="sldNum" sz="quarter" idx="12"/>
          </p:nvPr>
        </p:nvSpPr>
        <p:spPr>
          <a:xfrm>
            <a:off x="6553200" y="6356350"/>
            <a:ext cx="2133600" cy="365125"/>
          </a:xfrm>
          <a:prstGeom prst="rect">
            <a:avLst/>
          </a:prstGeom>
        </p:spPr>
        <p:txBody>
          <a:bodyPr/>
          <a:lstStyle/>
          <a:p>
            <a:fld id="{7B2D966B-F395-4E9D-A449-BA2FA272563B}" type="slidenum">
              <a:rPr lang="hu-HU" smtClean="0"/>
              <a:pPr/>
              <a:t>‹#›</a:t>
            </a:fld>
            <a:endParaRPr lang="hu-HU"/>
          </a:p>
        </p:txBody>
      </p:sp>
    </p:spTree>
    <p:extLst>
      <p:ext uri="{BB962C8B-B14F-4D97-AF65-F5344CB8AC3E}">
        <p14:creationId xmlns:p14="http://schemas.microsoft.com/office/powerpoint/2010/main" val="19767343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w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zöveg hely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hu-HU" dirty="0"/>
              <a:t>Mintaszöveg szerkesztése</a:t>
            </a:r>
          </a:p>
          <a:p>
            <a:pPr lvl="1"/>
            <a:r>
              <a:rPr lang="hu-HU" dirty="0"/>
              <a:t>Második szint</a:t>
            </a:r>
          </a:p>
          <a:p>
            <a:pPr lvl="2"/>
            <a:r>
              <a:rPr lang="hu-HU" dirty="0"/>
              <a:t>Harmadik szint</a:t>
            </a:r>
          </a:p>
          <a:p>
            <a:pPr lvl="3"/>
            <a:r>
              <a:rPr lang="hu-HU" dirty="0"/>
              <a:t>Negyedik szint</a:t>
            </a:r>
          </a:p>
          <a:p>
            <a:pPr lvl="4"/>
            <a:r>
              <a:rPr lang="hu-HU" dirty="0"/>
              <a:t>Ötödik szint</a:t>
            </a:r>
          </a:p>
        </p:txBody>
      </p:sp>
      <p:pic>
        <p:nvPicPr>
          <p:cNvPr id="14" name="Kép 13"/>
          <p:cNvPicPr>
            <a:picLocks noChangeAspect="1"/>
          </p:cNvPicPr>
          <p:nvPr userDrawn="1"/>
        </p:nvPicPr>
        <p:blipFill rotWithShape="1">
          <a:blip r:embed="rId15" cstate="print">
            <a:extLst>
              <a:ext uri="{28A0092B-C50C-407E-A947-70E740481C1C}">
                <a14:useLocalDpi xmlns:a14="http://schemas.microsoft.com/office/drawing/2010/main" val="0"/>
              </a:ext>
            </a:extLst>
          </a:blip>
          <a:srcRect t="19382" b="50000"/>
          <a:stretch/>
        </p:blipFill>
        <p:spPr>
          <a:xfrm>
            <a:off x="1" y="6126163"/>
            <a:ext cx="9144000" cy="721181"/>
          </a:xfrm>
          <a:prstGeom prst="rect">
            <a:avLst/>
          </a:prstGeom>
        </p:spPr>
      </p:pic>
      <p:sp>
        <p:nvSpPr>
          <p:cNvPr id="15" name="Szabadkézi sokszög 14"/>
          <p:cNvSpPr/>
          <p:nvPr userDrawn="1"/>
        </p:nvSpPr>
        <p:spPr>
          <a:xfrm>
            <a:off x="323528" y="5331811"/>
            <a:ext cx="4464496" cy="1029047"/>
          </a:xfrm>
          <a:custGeom>
            <a:avLst/>
            <a:gdLst>
              <a:gd name="connsiteX0" fmla="*/ 12458700 w 12477750"/>
              <a:gd name="connsiteY0" fmla="*/ 457200 h 1810883"/>
              <a:gd name="connsiteX1" fmla="*/ 12363450 w 12477750"/>
              <a:gd name="connsiteY1" fmla="*/ 381000 h 1810883"/>
              <a:gd name="connsiteX2" fmla="*/ 12192000 w 12477750"/>
              <a:gd name="connsiteY2" fmla="*/ 247650 h 1810883"/>
              <a:gd name="connsiteX3" fmla="*/ 12077700 w 12477750"/>
              <a:gd name="connsiteY3" fmla="*/ 209550 h 1810883"/>
              <a:gd name="connsiteX4" fmla="*/ 12020550 w 12477750"/>
              <a:gd name="connsiteY4" fmla="*/ 190500 h 1810883"/>
              <a:gd name="connsiteX5" fmla="*/ 11925300 w 12477750"/>
              <a:gd name="connsiteY5" fmla="*/ 171450 h 1810883"/>
              <a:gd name="connsiteX6" fmla="*/ 11753850 w 12477750"/>
              <a:gd name="connsiteY6" fmla="*/ 133350 h 1810883"/>
              <a:gd name="connsiteX7" fmla="*/ 11620500 w 12477750"/>
              <a:gd name="connsiteY7" fmla="*/ 76200 h 1810883"/>
              <a:gd name="connsiteX8" fmla="*/ 11315700 w 12477750"/>
              <a:gd name="connsiteY8" fmla="*/ 38100 h 1810883"/>
              <a:gd name="connsiteX9" fmla="*/ 10953750 w 12477750"/>
              <a:gd name="connsiteY9" fmla="*/ 57150 h 1810883"/>
              <a:gd name="connsiteX10" fmla="*/ 10610850 w 12477750"/>
              <a:gd name="connsiteY10" fmla="*/ 95250 h 1810883"/>
              <a:gd name="connsiteX11" fmla="*/ 10306050 w 12477750"/>
              <a:gd name="connsiteY11" fmla="*/ 76200 h 1810883"/>
              <a:gd name="connsiteX12" fmla="*/ 10077450 w 12477750"/>
              <a:gd name="connsiteY12" fmla="*/ 38100 h 1810883"/>
              <a:gd name="connsiteX13" fmla="*/ 7734300 w 12477750"/>
              <a:gd name="connsiteY13" fmla="*/ 0 h 1810883"/>
              <a:gd name="connsiteX14" fmla="*/ 6553200 w 12477750"/>
              <a:gd name="connsiteY14" fmla="*/ 19050 h 1810883"/>
              <a:gd name="connsiteX15" fmla="*/ 6419850 w 12477750"/>
              <a:gd name="connsiteY15" fmla="*/ 38100 h 1810883"/>
              <a:gd name="connsiteX16" fmla="*/ 6248400 w 12477750"/>
              <a:gd name="connsiteY16" fmla="*/ 57150 h 1810883"/>
              <a:gd name="connsiteX17" fmla="*/ 5943600 w 12477750"/>
              <a:gd name="connsiteY17" fmla="*/ 95250 h 1810883"/>
              <a:gd name="connsiteX18" fmla="*/ 5772150 w 12477750"/>
              <a:gd name="connsiteY18" fmla="*/ 114300 h 1810883"/>
              <a:gd name="connsiteX19" fmla="*/ 5619750 w 12477750"/>
              <a:gd name="connsiteY19" fmla="*/ 133350 h 1810883"/>
              <a:gd name="connsiteX20" fmla="*/ 5276850 w 12477750"/>
              <a:gd name="connsiteY20" fmla="*/ 171450 h 1810883"/>
              <a:gd name="connsiteX21" fmla="*/ 3371850 w 12477750"/>
              <a:gd name="connsiteY21" fmla="*/ 171450 h 1810883"/>
              <a:gd name="connsiteX22" fmla="*/ 3181350 w 12477750"/>
              <a:gd name="connsiteY22" fmla="*/ 190500 h 1810883"/>
              <a:gd name="connsiteX23" fmla="*/ 3028950 w 12477750"/>
              <a:gd name="connsiteY23" fmla="*/ 228600 h 1810883"/>
              <a:gd name="connsiteX24" fmla="*/ 2857500 w 12477750"/>
              <a:gd name="connsiteY24" fmla="*/ 247650 h 1810883"/>
              <a:gd name="connsiteX25" fmla="*/ 2705100 w 12477750"/>
              <a:gd name="connsiteY25" fmla="*/ 266700 h 1810883"/>
              <a:gd name="connsiteX26" fmla="*/ 2438400 w 12477750"/>
              <a:gd name="connsiteY26" fmla="*/ 304800 h 1810883"/>
              <a:gd name="connsiteX27" fmla="*/ 2305050 w 12477750"/>
              <a:gd name="connsiteY27" fmla="*/ 323850 h 1810883"/>
              <a:gd name="connsiteX28" fmla="*/ 2190750 w 12477750"/>
              <a:gd name="connsiteY28" fmla="*/ 342900 h 1810883"/>
              <a:gd name="connsiteX29" fmla="*/ 1943100 w 12477750"/>
              <a:gd name="connsiteY29" fmla="*/ 361950 h 1810883"/>
              <a:gd name="connsiteX30" fmla="*/ 1847850 w 12477750"/>
              <a:gd name="connsiteY30" fmla="*/ 381000 h 1810883"/>
              <a:gd name="connsiteX31" fmla="*/ 1733550 w 12477750"/>
              <a:gd name="connsiteY31" fmla="*/ 400050 h 1810883"/>
              <a:gd name="connsiteX32" fmla="*/ 1619250 w 12477750"/>
              <a:gd name="connsiteY32" fmla="*/ 438150 h 1810883"/>
              <a:gd name="connsiteX33" fmla="*/ 1524000 w 12477750"/>
              <a:gd name="connsiteY33" fmla="*/ 457200 h 1810883"/>
              <a:gd name="connsiteX34" fmla="*/ 1447800 w 12477750"/>
              <a:gd name="connsiteY34" fmla="*/ 476250 h 1810883"/>
              <a:gd name="connsiteX35" fmla="*/ 1390650 w 12477750"/>
              <a:gd name="connsiteY35" fmla="*/ 495300 h 1810883"/>
              <a:gd name="connsiteX36" fmla="*/ 1276350 w 12477750"/>
              <a:gd name="connsiteY36" fmla="*/ 514350 h 1810883"/>
              <a:gd name="connsiteX37" fmla="*/ 1066800 w 12477750"/>
              <a:gd name="connsiteY37" fmla="*/ 552450 h 1810883"/>
              <a:gd name="connsiteX38" fmla="*/ 857250 w 12477750"/>
              <a:gd name="connsiteY38" fmla="*/ 609600 h 1810883"/>
              <a:gd name="connsiteX39" fmla="*/ 685800 w 12477750"/>
              <a:gd name="connsiteY39" fmla="*/ 666750 h 1810883"/>
              <a:gd name="connsiteX40" fmla="*/ 552450 w 12477750"/>
              <a:gd name="connsiteY40" fmla="*/ 742950 h 1810883"/>
              <a:gd name="connsiteX41" fmla="*/ 419100 w 12477750"/>
              <a:gd name="connsiteY41" fmla="*/ 781050 h 1810883"/>
              <a:gd name="connsiteX42" fmla="*/ 361950 w 12477750"/>
              <a:gd name="connsiteY42" fmla="*/ 819150 h 1810883"/>
              <a:gd name="connsiteX43" fmla="*/ 152400 w 12477750"/>
              <a:gd name="connsiteY43" fmla="*/ 876300 h 1810883"/>
              <a:gd name="connsiteX44" fmla="*/ 95250 w 12477750"/>
              <a:gd name="connsiteY44" fmla="*/ 895350 h 1810883"/>
              <a:gd name="connsiteX45" fmla="*/ 38100 w 12477750"/>
              <a:gd name="connsiteY45" fmla="*/ 933450 h 1810883"/>
              <a:gd name="connsiteX46" fmla="*/ 19050 w 12477750"/>
              <a:gd name="connsiteY46" fmla="*/ 1028700 h 1810883"/>
              <a:gd name="connsiteX47" fmla="*/ 0 w 12477750"/>
              <a:gd name="connsiteY47" fmla="*/ 1104900 h 1810883"/>
              <a:gd name="connsiteX48" fmla="*/ 19050 w 12477750"/>
              <a:gd name="connsiteY48" fmla="*/ 1352550 h 1810883"/>
              <a:gd name="connsiteX49" fmla="*/ 38100 w 12477750"/>
              <a:gd name="connsiteY49" fmla="*/ 1428750 h 1810883"/>
              <a:gd name="connsiteX50" fmla="*/ 114300 w 12477750"/>
              <a:gd name="connsiteY50" fmla="*/ 1543050 h 1810883"/>
              <a:gd name="connsiteX51" fmla="*/ 152400 w 12477750"/>
              <a:gd name="connsiteY51" fmla="*/ 1600200 h 1810883"/>
              <a:gd name="connsiteX52" fmla="*/ 209550 w 12477750"/>
              <a:gd name="connsiteY52" fmla="*/ 1638300 h 1810883"/>
              <a:gd name="connsiteX53" fmla="*/ 228600 w 12477750"/>
              <a:gd name="connsiteY53" fmla="*/ 1695450 h 1810883"/>
              <a:gd name="connsiteX54" fmla="*/ 285750 w 12477750"/>
              <a:gd name="connsiteY54" fmla="*/ 1714500 h 1810883"/>
              <a:gd name="connsiteX55" fmla="*/ 457200 w 12477750"/>
              <a:gd name="connsiteY55" fmla="*/ 1771650 h 1810883"/>
              <a:gd name="connsiteX56" fmla="*/ 514350 w 12477750"/>
              <a:gd name="connsiteY56" fmla="*/ 1790700 h 1810883"/>
              <a:gd name="connsiteX57" fmla="*/ 1143000 w 12477750"/>
              <a:gd name="connsiteY57" fmla="*/ 1790700 h 1810883"/>
              <a:gd name="connsiteX58" fmla="*/ 2019300 w 12477750"/>
              <a:gd name="connsiteY58" fmla="*/ 1771650 h 1810883"/>
              <a:gd name="connsiteX59" fmla="*/ 2133600 w 12477750"/>
              <a:gd name="connsiteY59" fmla="*/ 1733550 h 1810883"/>
              <a:gd name="connsiteX60" fmla="*/ 2190750 w 12477750"/>
              <a:gd name="connsiteY60" fmla="*/ 1714500 h 1810883"/>
              <a:gd name="connsiteX61" fmla="*/ 2305050 w 12477750"/>
              <a:gd name="connsiteY61" fmla="*/ 1638300 h 1810883"/>
              <a:gd name="connsiteX62" fmla="*/ 2419350 w 12477750"/>
              <a:gd name="connsiteY62" fmla="*/ 1600200 h 1810883"/>
              <a:gd name="connsiteX63" fmla="*/ 2533650 w 12477750"/>
              <a:gd name="connsiteY63" fmla="*/ 1619250 h 1810883"/>
              <a:gd name="connsiteX64" fmla="*/ 2647950 w 12477750"/>
              <a:gd name="connsiteY64" fmla="*/ 1657350 h 1810883"/>
              <a:gd name="connsiteX65" fmla="*/ 2705100 w 12477750"/>
              <a:gd name="connsiteY65" fmla="*/ 1695450 h 1810883"/>
              <a:gd name="connsiteX66" fmla="*/ 2933700 w 12477750"/>
              <a:gd name="connsiteY66" fmla="*/ 1676400 h 1810883"/>
              <a:gd name="connsiteX67" fmla="*/ 3314700 w 12477750"/>
              <a:gd name="connsiteY67" fmla="*/ 1695450 h 1810883"/>
              <a:gd name="connsiteX68" fmla="*/ 3581400 w 12477750"/>
              <a:gd name="connsiteY68" fmla="*/ 1752600 h 1810883"/>
              <a:gd name="connsiteX69" fmla="*/ 3733800 w 12477750"/>
              <a:gd name="connsiteY69" fmla="*/ 1790700 h 1810883"/>
              <a:gd name="connsiteX70" fmla="*/ 3810000 w 12477750"/>
              <a:gd name="connsiteY70" fmla="*/ 1809750 h 1810883"/>
              <a:gd name="connsiteX71" fmla="*/ 4038600 w 12477750"/>
              <a:gd name="connsiteY71" fmla="*/ 1790700 h 1810883"/>
              <a:gd name="connsiteX72" fmla="*/ 4381500 w 12477750"/>
              <a:gd name="connsiteY72" fmla="*/ 1771650 h 1810883"/>
              <a:gd name="connsiteX73" fmla="*/ 4514850 w 12477750"/>
              <a:gd name="connsiteY73" fmla="*/ 1733550 h 1810883"/>
              <a:gd name="connsiteX74" fmla="*/ 4648200 w 12477750"/>
              <a:gd name="connsiteY74" fmla="*/ 1714500 h 1810883"/>
              <a:gd name="connsiteX75" fmla="*/ 5067300 w 12477750"/>
              <a:gd name="connsiteY75" fmla="*/ 1733550 h 1810883"/>
              <a:gd name="connsiteX76" fmla="*/ 5276850 w 12477750"/>
              <a:gd name="connsiteY76" fmla="*/ 1771650 h 1810883"/>
              <a:gd name="connsiteX77" fmla="*/ 5429250 w 12477750"/>
              <a:gd name="connsiteY77" fmla="*/ 1752600 h 1810883"/>
              <a:gd name="connsiteX78" fmla="*/ 5543550 w 12477750"/>
              <a:gd name="connsiteY78" fmla="*/ 1714500 h 1810883"/>
              <a:gd name="connsiteX79" fmla="*/ 5619750 w 12477750"/>
              <a:gd name="connsiteY79" fmla="*/ 1695450 h 1810883"/>
              <a:gd name="connsiteX80" fmla="*/ 5676900 w 12477750"/>
              <a:gd name="connsiteY80" fmla="*/ 1657350 h 1810883"/>
              <a:gd name="connsiteX81" fmla="*/ 5791200 w 12477750"/>
              <a:gd name="connsiteY81" fmla="*/ 1619250 h 1810883"/>
              <a:gd name="connsiteX82" fmla="*/ 5981700 w 12477750"/>
              <a:gd name="connsiteY82" fmla="*/ 1581150 h 1810883"/>
              <a:gd name="connsiteX83" fmla="*/ 6438900 w 12477750"/>
              <a:gd name="connsiteY83" fmla="*/ 1562100 h 1810883"/>
              <a:gd name="connsiteX84" fmla="*/ 6572250 w 12477750"/>
              <a:gd name="connsiteY84" fmla="*/ 1543050 h 1810883"/>
              <a:gd name="connsiteX85" fmla="*/ 6743700 w 12477750"/>
              <a:gd name="connsiteY85" fmla="*/ 1562100 h 1810883"/>
              <a:gd name="connsiteX86" fmla="*/ 6934200 w 12477750"/>
              <a:gd name="connsiteY86" fmla="*/ 1600200 h 1810883"/>
              <a:gd name="connsiteX87" fmla="*/ 7448550 w 12477750"/>
              <a:gd name="connsiteY87" fmla="*/ 1581150 h 1810883"/>
              <a:gd name="connsiteX88" fmla="*/ 7639050 w 12477750"/>
              <a:gd name="connsiteY88" fmla="*/ 1562100 h 1810883"/>
              <a:gd name="connsiteX89" fmla="*/ 8286750 w 12477750"/>
              <a:gd name="connsiteY89" fmla="*/ 1543050 h 1810883"/>
              <a:gd name="connsiteX90" fmla="*/ 8439150 w 12477750"/>
              <a:gd name="connsiteY90" fmla="*/ 1524000 h 1810883"/>
              <a:gd name="connsiteX91" fmla="*/ 8610600 w 12477750"/>
              <a:gd name="connsiteY91" fmla="*/ 1504950 h 1810883"/>
              <a:gd name="connsiteX92" fmla="*/ 8705850 w 12477750"/>
              <a:gd name="connsiteY92" fmla="*/ 1485900 h 1810883"/>
              <a:gd name="connsiteX93" fmla="*/ 8839200 w 12477750"/>
              <a:gd name="connsiteY93" fmla="*/ 1466850 h 1810883"/>
              <a:gd name="connsiteX94" fmla="*/ 9124950 w 12477750"/>
              <a:gd name="connsiteY94" fmla="*/ 1485900 h 1810883"/>
              <a:gd name="connsiteX95" fmla="*/ 9182100 w 12477750"/>
              <a:gd name="connsiteY95" fmla="*/ 1504950 h 1810883"/>
              <a:gd name="connsiteX96" fmla="*/ 9220200 w 12477750"/>
              <a:gd name="connsiteY96" fmla="*/ 1562100 h 1810883"/>
              <a:gd name="connsiteX97" fmla="*/ 9334500 w 12477750"/>
              <a:gd name="connsiteY97" fmla="*/ 1600200 h 1810883"/>
              <a:gd name="connsiteX98" fmla="*/ 9391650 w 12477750"/>
              <a:gd name="connsiteY98" fmla="*/ 1638300 h 1810883"/>
              <a:gd name="connsiteX99" fmla="*/ 9563100 w 12477750"/>
              <a:gd name="connsiteY99" fmla="*/ 1695450 h 1810883"/>
              <a:gd name="connsiteX100" fmla="*/ 9715500 w 12477750"/>
              <a:gd name="connsiteY100" fmla="*/ 1714500 h 1810883"/>
              <a:gd name="connsiteX101" fmla="*/ 9982200 w 12477750"/>
              <a:gd name="connsiteY101" fmla="*/ 1695450 h 1810883"/>
              <a:gd name="connsiteX102" fmla="*/ 10039350 w 12477750"/>
              <a:gd name="connsiteY102" fmla="*/ 1676400 h 1810883"/>
              <a:gd name="connsiteX103" fmla="*/ 10229850 w 12477750"/>
              <a:gd name="connsiteY103" fmla="*/ 1638300 h 1810883"/>
              <a:gd name="connsiteX104" fmla="*/ 10287000 w 12477750"/>
              <a:gd name="connsiteY104" fmla="*/ 1619250 h 1810883"/>
              <a:gd name="connsiteX105" fmla="*/ 10877550 w 12477750"/>
              <a:gd name="connsiteY105" fmla="*/ 1600200 h 1810883"/>
              <a:gd name="connsiteX106" fmla="*/ 11068050 w 12477750"/>
              <a:gd name="connsiteY106" fmla="*/ 1562100 h 1810883"/>
              <a:gd name="connsiteX107" fmla="*/ 11182350 w 12477750"/>
              <a:gd name="connsiteY107" fmla="*/ 1524000 h 1810883"/>
              <a:gd name="connsiteX108" fmla="*/ 11239500 w 12477750"/>
              <a:gd name="connsiteY108" fmla="*/ 1504950 h 1810883"/>
              <a:gd name="connsiteX109" fmla="*/ 11563350 w 12477750"/>
              <a:gd name="connsiteY109" fmla="*/ 1485900 h 1810883"/>
              <a:gd name="connsiteX110" fmla="*/ 11677650 w 12477750"/>
              <a:gd name="connsiteY110" fmla="*/ 1447800 h 1810883"/>
              <a:gd name="connsiteX111" fmla="*/ 11734800 w 12477750"/>
              <a:gd name="connsiteY111" fmla="*/ 1428750 h 1810883"/>
              <a:gd name="connsiteX112" fmla="*/ 11791950 w 12477750"/>
              <a:gd name="connsiteY112" fmla="*/ 1390650 h 1810883"/>
              <a:gd name="connsiteX113" fmla="*/ 11925300 w 12477750"/>
              <a:gd name="connsiteY113" fmla="*/ 1238250 h 1810883"/>
              <a:gd name="connsiteX114" fmla="*/ 12058650 w 12477750"/>
              <a:gd name="connsiteY114" fmla="*/ 1028700 h 1810883"/>
              <a:gd name="connsiteX115" fmla="*/ 12096750 w 12477750"/>
              <a:gd name="connsiteY115" fmla="*/ 952500 h 1810883"/>
              <a:gd name="connsiteX116" fmla="*/ 12172950 w 12477750"/>
              <a:gd name="connsiteY116" fmla="*/ 819150 h 1810883"/>
              <a:gd name="connsiteX117" fmla="*/ 12211050 w 12477750"/>
              <a:gd name="connsiteY117" fmla="*/ 685800 h 1810883"/>
              <a:gd name="connsiteX118" fmla="*/ 12249150 w 12477750"/>
              <a:gd name="connsiteY118" fmla="*/ 571500 h 1810883"/>
              <a:gd name="connsiteX119" fmla="*/ 12401550 w 12477750"/>
              <a:gd name="connsiteY119" fmla="*/ 571500 h 1810883"/>
              <a:gd name="connsiteX120" fmla="*/ 12439650 w 12477750"/>
              <a:gd name="connsiteY120" fmla="*/ 514350 h 1810883"/>
              <a:gd name="connsiteX121" fmla="*/ 12477750 w 12477750"/>
              <a:gd name="connsiteY121" fmla="*/ 400050 h 1810883"/>
              <a:gd name="connsiteX122" fmla="*/ 12287250 w 12477750"/>
              <a:gd name="connsiteY122" fmla="*/ 361950 h 1810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12477750" h="1810883">
                <a:moveTo>
                  <a:pt x="12458700" y="457200"/>
                </a:moveTo>
                <a:cubicBezTo>
                  <a:pt x="12426950" y="431800"/>
                  <a:pt x="12394050" y="407775"/>
                  <a:pt x="12363450" y="381000"/>
                </a:cubicBezTo>
                <a:cubicBezTo>
                  <a:pt x="12302760" y="327896"/>
                  <a:pt x="12279699" y="276883"/>
                  <a:pt x="12192000" y="247650"/>
                </a:cubicBezTo>
                <a:lnTo>
                  <a:pt x="12077700" y="209550"/>
                </a:lnTo>
                <a:cubicBezTo>
                  <a:pt x="12058650" y="203200"/>
                  <a:pt x="12040241" y="194438"/>
                  <a:pt x="12020550" y="190500"/>
                </a:cubicBezTo>
                <a:cubicBezTo>
                  <a:pt x="11988800" y="184150"/>
                  <a:pt x="11956908" y="178474"/>
                  <a:pt x="11925300" y="171450"/>
                </a:cubicBezTo>
                <a:cubicBezTo>
                  <a:pt x="11683173" y="117644"/>
                  <a:pt x="12041127" y="190805"/>
                  <a:pt x="11753850" y="133350"/>
                </a:cubicBezTo>
                <a:cubicBezTo>
                  <a:pt x="11720675" y="116763"/>
                  <a:pt x="11661467" y="82669"/>
                  <a:pt x="11620500" y="76200"/>
                </a:cubicBezTo>
                <a:cubicBezTo>
                  <a:pt x="11519362" y="60231"/>
                  <a:pt x="11315700" y="38100"/>
                  <a:pt x="11315700" y="38100"/>
                </a:cubicBezTo>
                <a:lnTo>
                  <a:pt x="10953750" y="57150"/>
                </a:lnTo>
                <a:cubicBezTo>
                  <a:pt x="10677667" y="73882"/>
                  <a:pt x="10768600" y="55812"/>
                  <a:pt x="10610850" y="95250"/>
                </a:cubicBezTo>
                <a:cubicBezTo>
                  <a:pt x="10509250" y="88900"/>
                  <a:pt x="10407269" y="87045"/>
                  <a:pt x="10306050" y="76200"/>
                </a:cubicBezTo>
                <a:cubicBezTo>
                  <a:pt x="10229239" y="67970"/>
                  <a:pt x="10154676" y="40080"/>
                  <a:pt x="10077450" y="38100"/>
                </a:cubicBezTo>
                <a:cubicBezTo>
                  <a:pt x="8801237" y="5377"/>
                  <a:pt x="9582214" y="21999"/>
                  <a:pt x="7734300" y="0"/>
                </a:cubicBezTo>
                <a:lnTo>
                  <a:pt x="6553200" y="19050"/>
                </a:lnTo>
                <a:cubicBezTo>
                  <a:pt x="6508318" y="20351"/>
                  <a:pt x="6464405" y="32531"/>
                  <a:pt x="6419850" y="38100"/>
                </a:cubicBezTo>
                <a:cubicBezTo>
                  <a:pt x="6362792" y="45232"/>
                  <a:pt x="6305492" y="50299"/>
                  <a:pt x="6248400" y="57150"/>
                </a:cubicBezTo>
                <a:lnTo>
                  <a:pt x="5943600" y="95250"/>
                </a:lnTo>
                <a:lnTo>
                  <a:pt x="5772150" y="114300"/>
                </a:lnTo>
                <a:lnTo>
                  <a:pt x="5619750" y="133350"/>
                </a:lnTo>
                <a:cubicBezTo>
                  <a:pt x="5185156" y="181638"/>
                  <a:pt x="5647526" y="125115"/>
                  <a:pt x="5276850" y="171450"/>
                </a:cubicBezTo>
                <a:cubicBezTo>
                  <a:pt x="4325593" y="154154"/>
                  <a:pt x="4265533" y="138952"/>
                  <a:pt x="3371850" y="171450"/>
                </a:cubicBezTo>
                <a:cubicBezTo>
                  <a:pt x="3308075" y="173769"/>
                  <a:pt x="3244850" y="184150"/>
                  <a:pt x="3181350" y="190500"/>
                </a:cubicBezTo>
                <a:cubicBezTo>
                  <a:pt x="3130550" y="203200"/>
                  <a:pt x="3080517" y="219500"/>
                  <a:pt x="3028950" y="228600"/>
                </a:cubicBezTo>
                <a:cubicBezTo>
                  <a:pt x="2972323" y="238593"/>
                  <a:pt x="2914608" y="240931"/>
                  <a:pt x="2857500" y="247650"/>
                </a:cubicBezTo>
                <a:lnTo>
                  <a:pt x="2705100" y="266700"/>
                </a:lnTo>
                <a:lnTo>
                  <a:pt x="2438400" y="304800"/>
                </a:lnTo>
                <a:cubicBezTo>
                  <a:pt x="2393950" y="311150"/>
                  <a:pt x="2349340" y="316468"/>
                  <a:pt x="2305050" y="323850"/>
                </a:cubicBezTo>
                <a:cubicBezTo>
                  <a:pt x="2266950" y="330200"/>
                  <a:pt x="2229163" y="338856"/>
                  <a:pt x="2190750" y="342900"/>
                </a:cubicBezTo>
                <a:cubicBezTo>
                  <a:pt x="2108411" y="351567"/>
                  <a:pt x="2025650" y="355600"/>
                  <a:pt x="1943100" y="361950"/>
                </a:cubicBezTo>
                <a:lnTo>
                  <a:pt x="1847850" y="381000"/>
                </a:lnTo>
                <a:cubicBezTo>
                  <a:pt x="1809847" y="387910"/>
                  <a:pt x="1771022" y="390682"/>
                  <a:pt x="1733550" y="400050"/>
                </a:cubicBezTo>
                <a:cubicBezTo>
                  <a:pt x="1694588" y="409790"/>
                  <a:pt x="1657996" y="427583"/>
                  <a:pt x="1619250" y="438150"/>
                </a:cubicBezTo>
                <a:cubicBezTo>
                  <a:pt x="1588012" y="446669"/>
                  <a:pt x="1555608" y="450176"/>
                  <a:pt x="1524000" y="457200"/>
                </a:cubicBezTo>
                <a:cubicBezTo>
                  <a:pt x="1498442" y="462880"/>
                  <a:pt x="1472974" y="469057"/>
                  <a:pt x="1447800" y="476250"/>
                </a:cubicBezTo>
                <a:cubicBezTo>
                  <a:pt x="1428492" y="481767"/>
                  <a:pt x="1410252" y="490944"/>
                  <a:pt x="1390650" y="495300"/>
                </a:cubicBezTo>
                <a:cubicBezTo>
                  <a:pt x="1352944" y="503679"/>
                  <a:pt x="1314225" y="506775"/>
                  <a:pt x="1276350" y="514350"/>
                </a:cubicBezTo>
                <a:cubicBezTo>
                  <a:pt x="1051799" y="559260"/>
                  <a:pt x="1405783" y="504024"/>
                  <a:pt x="1066800" y="552450"/>
                </a:cubicBezTo>
                <a:cubicBezTo>
                  <a:pt x="921783" y="600789"/>
                  <a:pt x="991881" y="582674"/>
                  <a:pt x="857250" y="609600"/>
                </a:cubicBezTo>
                <a:cubicBezTo>
                  <a:pt x="665719" y="705365"/>
                  <a:pt x="907374" y="592892"/>
                  <a:pt x="685800" y="666750"/>
                </a:cubicBezTo>
                <a:cubicBezTo>
                  <a:pt x="585606" y="700148"/>
                  <a:pt x="636063" y="701144"/>
                  <a:pt x="552450" y="742950"/>
                </a:cubicBezTo>
                <a:cubicBezTo>
                  <a:pt x="525121" y="756615"/>
                  <a:pt x="443515" y="774946"/>
                  <a:pt x="419100" y="781050"/>
                </a:cubicBezTo>
                <a:cubicBezTo>
                  <a:pt x="400050" y="793750"/>
                  <a:pt x="382872" y="809851"/>
                  <a:pt x="361950" y="819150"/>
                </a:cubicBezTo>
                <a:cubicBezTo>
                  <a:pt x="256860" y="865857"/>
                  <a:pt x="254841" y="850690"/>
                  <a:pt x="152400" y="876300"/>
                </a:cubicBezTo>
                <a:cubicBezTo>
                  <a:pt x="132919" y="881170"/>
                  <a:pt x="114300" y="889000"/>
                  <a:pt x="95250" y="895350"/>
                </a:cubicBezTo>
                <a:cubicBezTo>
                  <a:pt x="76200" y="908050"/>
                  <a:pt x="49459" y="913571"/>
                  <a:pt x="38100" y="933450"/>
                </a:cubicBezTo>
                <a:cubicBezTo>
                  <a:pt x="22036" y="961563"/>
                  <a:pt x="26074" y="997092"/>
                  <a:pt x="19050" y="1028700"/>
                </a:cubicBezTo>
                <a:cubicBezTo>
                  <a:pt x="13370" y="1054258"/>
                  <a:pt x="6350" y="1079500"/>
                  <a:pt x="0" y="1104900"/>
                </a:cubicBezTo>
                <a:cubicBezTo>
                  <a:pt x="6350" y="1187450"/>
                  <a:pt x="9376" y="1270323"/>
                  <a:pt x="19050" y="1352550"/>
                </a:cubicBezTo>
                <a:cubicBezTo>
                  <a:pt x="22109" y="1378552"/>
                  <a:pt x="26391" y="1405332"/>
                  <a:pt x="38100" y="1428750"/>
                </a:cubicBezTo>
                <a:cubicBezTo>
                  <a:pt x="58578" y="1469706"/>
                  <a:pt x="88900" y="1504950"/>
                  <a:pt x="114300" y="1543050"/>
                </a:cubicBezTo>
                <a:cubicBezTo>
                  <a:pt x="127000" y="1562100"/>
                  <a:pt x="133350" y="1587500"/>
                  <a:pt x="152400" y="1600200"/>
                </a:cubicBezTo>
                <a:lnTo>
                  <a:pt x="209550" y="1638300"/>
                </a:lnTo>
                <a:cubicBezTo>
                  <a:pt x="215900" y="1657350"/>
                  <a:pt x="214401" y="1681251"/>
                  <a:pt x="228600" y="1695450"/>
                </a:cubicBezTo>
                <a:cubicBezTo>
                  <a:pt x="242799" y="1709649"/>
                  <a:pt x="267789" y="1705520"/>
                  <a:pt x="285750" y="1714500"/>
                </a:cubicBezTo>
                <a:cubicBezTo>
                  <a:pt x="419683" y="1781466"/>
                  <a:pt x="244999" y="1736283"/>
                  <a:pt x="457200" y="1771650"/>
                </a:cubicBezTo>
                <a:cubicBezTo>
                  <a:pt x="476250" y="1778000"/>
                  <a:pt x="494543" y="1787399"/>
                  <a:pt x="514350" y="1790700"/>
                </a:cubicBezTo>
                <a:cubicBezTo>
                  <a:pt x="758488" y="1831390"/>
                  <a:pt x="837673" y="1799424"/>
                  <a:pt x="1143000" y="1790700"/>
                </a:cubicBezTo>
                <a:lnTo>
                  <a:pt x="2019300" y="1771650"/>
                </a:lnTo>
                <a:lnTo>
                  <a:pt x="2133600" y="1733550"/>
                </a:lnTo>
                <a:lnTo>
                  <a:pt x="2190750" y="1714500"/>
                </a:lnTo>
                <a:cubicBezTo>
                  <a:pt x="2228850" y="1689100"/>
                  <a:pt x="2261609" y="1652780"/>
                  <a:pt x="2305050" y="1638300"/>
                </a:cubicBezTo>
                <a:lnTo>
                  <a:pt x="2419350" y="1600200"/>
                </a:lnTo>
                <a:cubicBezTo>
                  <a:pt x="2457450" y="1606550"/>
                  <a:pt x="2496178" y="1609882"/>
                  <a:pt x="2533650" y="1619250"/>
                </a:cubicBezTo>
                <a:cubicBezTo>
                  <a:pt x="2572612" y="1628990"/>
                  <a:pt x="2647950" y="1657350"/>
                  <a:pt x="2647950" y="1657350"/>
                </a:cubicBezTo>
                <a:cubicBezTo>
                  <a:pt x="2667000" y="1670050"/>
                  <a:pt x="2682255" y="1693927"/>
                  <a:pt x="2705100" y="1695450"/>
                </a:cubicBezTo>
                <a:cubicBezTo>
                  <a:pt x="2781395" y="1700536"/>
                  <a:pt x="2857236" y="1676400"/>
                  <a:pt x="2933700" y="1676400"/>
                </a:cubicBezTo>
                <a:cubicBezTo>
                  <a:pt x="3060859" y="1676400"/>
                  <a:pt x="3187700" y="1689100"/>
                  <a:pt x="3314700" y="1695450"/>
                </a:cubicBezTo>
                <a:cubicBezTo>
                  <a:pt x="3542203" y="1771284"/>
                  <a:pt x="3306756" y="1701104"/>
                  <a:pt x="3581400" y="1752600"/>
                </a:cubicBezTo>
                <a:cubicBezTo>
                  <a:pt x="3632867" y="1762250"/>
                  <a:pt x="3683000" y="1778000"/>
                  <a:pt x="3733800" y="1790700"/>
                </a:cubicBezTo>
                <a:lnTo>
                  <a:pt x="3810000" y="1809750"/>
                </a:lnTo>
                <a:lnTo>
                  <a:pt x="4038600" y="1790700"/>
                </a:lnTo>
                <a:cubicBezTo>
                  <a:pt x="4152823" y="1783085"/>
                  <a:pt x="4267494" y="1782014"/>
                  <a:pt x="4381500" y="1771650"/>
                </a:cubicBezTo>
                <a:cubicBezTo>
                  <a:pt x="4468301" y="1763759"/>
                  <a:pt x="4439672" y="1748586"/>
                  <a:pt x="4514850" y="1733550"/>
                </a:cubicBezTo>
                <a:cubicBezTo>
                  <a:pt x="4558879" y="1724744"/>
                  <a:pt x="4603750" y="1720850"/>
                  <a:pt x="4648200" y="1714500"/>
                </a:cubicBezTo>
                <a:cubicBezTo>
                  <a:pt x="4787900" y="1720850"/>
                  <a:pt x="4927765" y="1724248"/>
                  <a:pt x="5067300" y="1733550"/>
                </a:cubicBezTo>
                <a:cubicBezTo>
                  <a:pt x="5201929" y="1742525"/>
                  <a:pt x="5185917" y="1741339"/>
                  <a:pt x="5276850" y="1771650"/>
                </a:cubicBezTo>
                <a:cubicBezTo>
                  <a:pt x="5327650" y="1765300"/>
                  <a:pt x="5379191" y="1763327"/>
                  <a:pt x="5429250" y="1752600"/>
                </a:cubicBezTo>
                <a:cubicBezTo>
                  <a:pt x="5468519" y="1744185"/>
                  <a:pt x="5504588" y="1724240"/>
                  <a:pt x="5543550" y="1714500"/>
                </a:cubicBezTo>
                <a:lnTo>
                  <a:pt x="5619750" y="1695450"/>
                </a:lnTo>
                <a:cubicBezTo>
                  <a:pt x="5638800" y="1682750"/>
                  <a:pt x="5655978" y="1666649"/>
                  <a:pt x="5676900" y="1657350"/>
                </a:cubicBezTo>
                <a:cubicBezTo>
                  <a:pt x="5713600" y="1641039"/>
                  <a:pt x="5753100" y="1631950"/>
                  <a:pt x="5791200" y="1619250"/>
                </a:cubicBezTo>
                <a:cubicBezTo>
                  <a:pt x="5870977" y="1592658"/>
                  <a:pt x="5873127" y="1588155"/>
                  <a:pt x="5981700" y="1581150"/>
                </a:cubicBezTo>
                <a:cubicBezTo>
                  <a:pt x="6133916" y="1571330"/>
                  <a:pt x="6286500" y="1568450"/>
                  <a:pt x="6438900" y="1562100"/>
                </a:cubicBezTo>
                <a:cubicBezTo>
                  <a:pt x="6483350" y="1555750"/>
                  <a:pt x="6527349" y="1543050"/>
                  <a:pt x="6572250" y="1543050"/>
                </a:cubicBezTo>
                <a:cubicBezTo>
                  <a:pt x="6629752" y="1543050"/>
                  <a:pt x="6686703" y="1554500"/>
                  <a:pt x="6743700" y="1562100"/>
                </a:cubicBezTo>
                <a:cubicBezTo>
                  <a:pt x="6843790" y="1575445"/>
                  <a:pt x="6847665" y="1578566"/>
                  <a:pt x="6934200" y="1600200"/>
                </a:cubicBezTo>
                <a:lnTo>
                  <a:pt x="7448550" y="1581150"/>
                </a:lnTo>
                <a:cubicBezTo>
                  <a:pt x="7512274" y="1577705"/>
                  <a:pt x="7575299" y="1564998"/>
                  <a:pt x="7639050" y="1562100"/>
                </a:cubicBezTo>
                <a:cubicBezTo>
                  <a:pt x="7854821" y="1552292"/>
                  <a:pt x="8070850" y="1549400"/>
                  <a:pt x="8286750" y="1543050"/>
                </a:cubicBezTo>
                <a:lnTo>
                  <a:pt x="8439150" y="1524000"/>
                </a:lnTo>
                <a:cubicBezTo>
                  <a:pt x="8496258" y="1517281"/>
                  <a:pt x="8553676" y="1513082"/>
                  <a:pt x="8610600" y="1504950"/>
                </a:cubicBezTo>
                <a:cubicBezTo>
                  <a:pt x="8642653" y="1500371"/>
                  <a:pt x="8673912" y="1491223"/>
                  <a:pt x="8705850" y="1485900"/>
                </a:cubicBezTo>
                <a:cubicBezTo>
                  <a:pt x="8750140" y="1478518"/>
                  <a:pt x="8794750" y="1473200"/>
                  <a:pt x="8839200" y="1466850"/>
                </a:cubicBezTo>
                <a:cubicBezTo>
                  <a:pt x="8934450" y="1473200"/>
                  <a:pt x="9030072" y="1475358"/>
                  <a:pt x="9124950" y="1485900"/>
                </a:cubicBezTo>
                <a:cubicBezTo>
                  <a:pt x="9144908" y="1488118"/>
                  <a:pt x="9166420" y="1492406"/>
                  <a:pt x="9182100" y="1504950"/>
                </a:cubicBezTo>
                <a:cubicBezTo>
                  <a:pt x="9199978" y="1519253"/>
                  <a:pt x="9200785" y="1549966"/>
                  <a:pt x="9220200" y="1562100"/>
                </a:cubicBezTo>
                <a:cubicBezTo>
                  <a:pt x="9254256" y="1583385"/>
                  <a:pt x="9334500" y="1600200"/>
                  <a:pt x="9334500" y="1600200"/>
                </a:cubicBezTo>
                <a:cubicBezTo>
                  <a:pt x="9353550" y="1612900"/>
                  <a:pt x="9370728" y="1629001"/>
                  <a:pt x="9391650" y="1638300"/>
                </a:cubicBezTo>
                <a:lnTo>
                  <a:pt x="9563100" y="1695450"/>
                </a:lnTo>
                <a:cubicBezTo>
                  <a:pt x="9611668" y="1711639"/>
                  <a:pt x="9664700" y="1708150"/>
                  <a:pt x="9715500" y="1714500"/>
                </a:cubicBezTo>
                <a:cubicBezTo>
                  <a:pt x="9804400" y="1708150"/>
                  <a:pt x="9893684" y="1705864"/>
                  <a:pt x="9982200" y="1695450"/>
                </a:cubicBezTo>
                <a:cubicBezTo>
                  <a:pt x="10002143" y="1693104"/>
                  <a:pt x="10019748" y="1680756"/>
                  <a:pt x="10039350" y="1676400"/>
                </a:cubicBezTo>
                <a:cubicBezTo>
                  <a:pt x="10207754" y="1638977"/>
                  <a:pt x="10097009" y="1676255"/>
                  <a:pt x="10229850" y="1638300"/>
                </a:cubicBezTo>
                <a:cubicBezTo>
                  <a:pt x="10249158" y="1632783"/>
                  <a:pt x="10266954" y="1620429"/>
                  <a:pt x="10287000" y="1619250"/>
                </a:cubicBezTo>
                <a:cubicBezTo>
                  <a:pt x="10483613" y="1607685"/>
                  <a:pt x="10680700" y="1606550"/>
                  <a:pt x="10877550" y="1600200"/>
                </a:cubicBezTo>
                <a:cubicBezTo>
                  <a:pt x="10954788" y="1587327"/>
                  <a:pt x="10997005" y="1583414"/>
                  <a:pt x="11068050" y="1562100"/>
                </a:cubicBezTo>
                <a:cubicBezTo>
                  <a:pt x="11106517" y="1550560"/>
                  <a:pt x="11144250" y="1536700"/>
                  <a:pt x="11182350" y="1524000"/>
                </a:cubicBezTo>
                <a:lnTo>
                  <a:pt x="11239500" y="1504950"/>
                </a:lnTo>
                <a:cubicBezTo>
                  <a:pt x="11342087" y="1470754"/>
                  <a:pt x="11455400" y="1492250"/>
                  <a:pt x="11563350" y="1485900"/>
                </a:cubicBezTo>
                <a:lnTo>
                  <a:pt x="11677650" y="1447800"/>
                </a:lnTo>
                <a:lnTo>
                  <a:pt x="11734800" y="1428750"/>
                </a:lnTo>
                <a:cubicBezTo>
                  <a:pt x="11753850" y="1416050"/>
                  <a:pt x="11776873" y="1407880"/>
                  <a:pt x="11791950" y="1390650"/>
                </a:cubicBezTo>
                <a:cubicBezTo>
                  <a:pt x="11947525" y="1212850"/>
                  <a:pt x="11796713" y="1323975"/>
                  <a:pt x="11925300" y="1238250"/>
                </a:cubicBezTo>
                <a:cubicBezTo>
                  <a:pt x="11964430" y="1120859"/>
                  <a:pt x="11932302" y="1197164"/>
                  <a:pt x="12058650" y="1028700"/>
                </a:cubicBezTo>
                <a:cubicBezTo>
                  <a:pt x="12075689" y="1005982"/>
                  <a:pt x="12082661" y="977156"/>
                  <a:pt x="12096750" y="952500"/>
                </a:cubicBezTo>
                <a:cubicBezTo>
                  <a:pt x="12151412" y="856841"/>
                  <a:pt x="12123607" y="934285"/>
                  <a:pt x="12172950" y="819150"/>
                </a:cubicBezTo>
                <a:cubicBezTo>
                  <a:pt x="12194290" y="769356"/>
                  <a:pt x="12194938" y="739505"/>
                  <a:pt x="12211050" y="685800"/>
                </a:cubicBezTo>
                <a:cubicBezTo>
                  <a:pt x="12222590" y="647333"/>
                  <a:pt x="12249150" y="571500"/>
                  <a:pt x="12249150" y="571500"/>
                </a:cubicBezTo>
                <a:cubicBezTo>
                  <a:pt x="12307754" y="591035"/>
                  <a:pt x="12333796" y="610217"/>
                  <a:pt x="12401550" y="571500"/>
                </a:cubicBezTo>
                <a:cubicBezTo>
                  <a:pt x="12421429" y="560141"/>
                  <a:pt x="12430351" y="535272"/>
                  <a:pt x="12439650" y="514350"/>
                </a:cubicBezTo>
                <a:cubicBezTo>
                  <a:pt x="12455961" y="477650"/>
                  <a:pt x="12477750" y="400050"/>
                  <a:pt x="12477750" y="400050"/>
                </a:cubicBezTo>
                <a:cubicBezTo>
                  <a:pt x="12383615" y="337294"/>
                  <a:pt x="12443495" y="361950"/>
                  <a:pt x="12287250" y="361950"/>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Tree>
    <p:extLst>
      <p:ext uri="{BB962C8B-B14F-4D97-AF65-F5344CB8AC3E}">
        <p14:creationId xmlns:p14="http://schemas.microsoft.com/office/powerpoint/2010/main" val="35082498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rgbClr val="A58B5C"/>
          </a:solidFill>
          <a:latin typeface="Totfalusi Antiqua" panose="02000504080000020003"/>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A58B5C"/>
          </a:solidFill>
          <a:latin typeface="Totfalusi Antiqua" panose="02000504080000020003"/>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A58B5C"/>
          </a:solidFill>
          <a:latin typeface="Totfalusi Antiqua" panose="02000504080000020003"/>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A58B5C"/>
          </a:solidFill>
          <a:latin typeface="Totfalusi Antiqua" panose="02000504080000020003"/>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A58B5C"/>
          </a:solidFill>
          <a:latin typeface="Totfalusi Antiqua" panose="02000504080000020003"/>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image" Target="../media/image22.jpeg"/><Relationship Id="rId1" Type="http://schemas.openxmlformats.org/officeDocument/2006/relationships/slideLayout" Target="../slideLayouts/slideLayout6.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1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10.wmf"/><Relationship Id="rId4" Type="http://schemas.openxmlformats.org/officeDocument/2006/relationships/image" Target="../media/image9.wmf"/></Relationships>
</file>

<file path=ppt/slides/_rels/slide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1.w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jpeg"/><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églalap 5"/>
          <p:cNvSpPr/>
          <p:nvPr/>
        </p:nvSpPr>
        <p:spPr>
          <a:xfrm>
            <a:off x="-36512" y="0"/>
            <a:ext cx="9217024" cy="6309320"/>
          </a:xfrm>
          <a:prstGeom prst="rect">
            <a:avLst/>
          </a:prstGeom>
          <a:gradFill>
            <a:gsLst>
              <a:gs pos="0">
                <a:srgbClr val="A58B5C"/>
              </a:gs>
              <a:gs pos="72000">
                <a:srgbClr val="76634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3" name="Alcím 2"/>
          <p:cNvSpPr>
            <a:spLocks noGrp="1"/>
          </p:cNvSpPr>
          <p:nvPr>
            <p:ph type="subTitle" idx="4294967295"/>
          </p:nvPr>
        </p:nvSpPr>
        <p:spPr>
          <a:xfrm>
            <a:off x="1116009" y="3350356"/>
            <a:ext cx="6911975" cy="1862139"/>
          </a:xfrm>
          <a:effectLst>
            <a:outerShdw blurRad="76200" dist="12700" dir="2700000" sy="-23000" kx="-800400" algn="bl" rotWithShape="0">
              <a:prstClr val="black">
                <a:alpha val="20000"/>
              </a:prstClr>
            </a:outerShdw>
          </a:effectLst>
        </p:spPr>
        <p:txBody>
          <a:bodyPr>
            <a:normAutofit/>
          </a:bodyPr>
          <a:lstStyle/>
          <a:p>
            <a:pPr marL="0" indent="0" algn="ctr">
              <a:buNone/>
            </a:pPr>
            <a:r>
              <a:rPr lang="hu-HU" sz="2000" b="1" dirty="0">
                <a:solidFill>
                  <a:srgbClr val="E4DCCE"/>
                </a:solidFill>
                <a:effectLst>
                  <a:outerShdw blurRad="50800" dist="38100" dir="8100000" algn="tr" rotWithShape="0">
                    <a:prstClr val="black">
                      <a:alpha val="40000"/>
                    </a:prstClr>
                  </a:outerShdw>
                </a:effectLst>
                <a:latin typeface="Aparajita" panose="020B0604020202020204" pitchFamily="34" charset="0"/>
                <a:cs typeface="Aparajita" panose="020B0604020202020204" pitchFamily="34" charset="0"/>
              </a:rPr>
              <a:t>Az erdészeti kutatások eredményei a hazai erdőgazdálkodás fejlesztésében</a:t>
            </a:r>
          </a:p>
          <a:p>
            <a:pPr marL="0" indent="0" algn="ctr">
              <a:buNone/>
            </a:pPr>
            <a:r>
              <a:rPr lang="hu-HU" sz="2000" b="1" dirty="0">
                <a:solidFill>
                  <a:srgbClr val="E4DCCE"/>
                </a:solidFill>
                <a:effectLst>
                  <a:outerShdw blurRad="50800" dist="38100" dir="8100000" algn="tr" rotWithShape="0">
                    <a:prstClr val="black">
                      <a:alpha val="40000"/>
                    </a:prstClr>
                  </a:outerShdw>
                </a:effectLst>
                <a:latin typeface="Aparajita" panose="020B0604020202020204" pitchFamily="34" charset="0"/>
                <a:cs typeface="Aparajita" panose="020B0604020202020204" pitchFamily="34" charset="0"/>
              </a:rPr>
              <a:t>Dr. Rédei Károly </a:t>
            </a:r>
            <a:r>
              <a:rPr lang="hu-HU" sz="2000" b="1" dirty="0" err="1">
                <a:solidFill>
                  <a:srgbClr val="E4DCCE"/>
                </a:solidFill>
                <a:effectLst>
                  <a:outerShdw blurRad="50800" dist="38100" dir="8100000" algn="tr" rotWithShape="0">
                    <a:prstClr val="black">
                      <a:alpha val="40000"/>
                    </a:prstClr>
                  </a:outerShdw>
                </a:effectLst>
                <a:latin typeface="Aparajita" panose="020B0604020202020204" pitchFamily="34" charset="0"/>
                <a:cs typeface="Aparajita" panose="020B0604020202020204" pitchFamily="34" charset="0"/>
              </a:rPr>
              <a:t>DSc</a:t>
            </a:r>
            <a:endParaRPr lang="hu-HU" sz="2000" b="1" dirty="0">
              <a:solidFill>
                <a:srgbClr val="E4DCCE"/>
              </a:solidFill>
              <a:effectLst>
                <a:outerShdw blurRad="50800" dist="38100" dir="8100000" algn="tr" rotWithShape="0">
                  <a:prstClr val="black">
                    <a:alpha val="40000"/>
                  </a:prstClr>
                </a:outerShdw>
              </a:effectLst>
              <a:latin typeface="Aparajita" panose="020B0604020202020204" pitchFamily="34" charset="0"/>
              <a:cs typeface="Aparajita" panose="020B0604020202020204" pitchFamily="34" charset="0"/>
            </a:endParaRPr>
          </a:p>
          <a:p>
            <a:pPr marL="0" indent="0" algn="ctr">
              <a:buNone/>
            </a:pPr>
            <a:r>
              <a:rPr lang="hu-HU" sz="2000" b="1" dirty="0">
                <a:solidFill>
                  <a:srgbClr val="E4DCCE"/>
                </a:solidFill>
                <a:effectLst>
                  <a:outerShdw blurRad="50800" dist="38100" dir="8100000" algn="tr" rotWithShape="0">
                    <a:prstClr val="black">
                      <a:alpha val="40000"/>
                    </a:prstClr>
                  </a:outerShdw>
                </a:effectLst>
                <a:latin typeface="Aparajita" panose="020B0604020202020204" pitchFamily="34" charset="0"/>
                <a:cs typeface="Aparajita" panose="020B0604020202020204" pitchFamily="34" charset="0"/>
              </a:rPr>
              <a:t>Pécs, 2016.11.23.</a:t>
            </a:r>
          </a:p>
        </p:txBody>
      </p:sp>
      <p:sp>
        <p:nvSpPr>
          <p:cNvPr id="2" name="Cím 1"/>
          <p:cNvSpPr>
            <a:spLocks noGrp="1"/>
          </p:cNvSpPr>
          <p:nvPr>
            <p:ph type="title" idx="4294967295"/>
          </p:nvPr>
        </p:nvSpPr>
        <p:spPr>
          <a:xfrm>
            <a:off x="395536" y="2208907"/>
            <a:ext cx="8291261" cy="860053"/>
          </a:xfrm>
          <a:prstGeom prst="rect">
            <a:avLst/>
          </a:prstGeom>
        </p:spPr>
        <p:txBody>
          <a:bodyPr/>
          <a:lstStyle/>
          <a:p>
            <a:r>
              <a:rPr lang="hu-HU" sz="3000" b="1" dirty="0">
                <a:solidFill>
                  <a:schemeClr val="bg1"/>
                </a:solidFill>
                <a:effectLst>
                  <a:outerShdw blurRad="50800" dist="38100" dir="2700000" algn="tl" rotWithShape="0">
                    <a:schemeClr val="tx1">
                      <a:alpha val="40000"/>
                    </a:schemeClr>
                  </a:outerShdw>
                </a:effectLst>
              </a:rPr>
              <a:t>35 ÉV AZ AKÁCKUTATÁS SZOLGÁLATÁBAN</a:t>
            </a:r>
          </a:p>
        </p:txBody>
      </p:sp>
      <p:pic>
        <p:nvPicPr>
          <p:cNvPr id="7" name="Picture 2"/>
          <p:cNvPicPr>
            <a:picLocks noChangeAspect="1"/>
          </p:cNvPicPr>
          <p:nvPr/>
        </p:nvPicPr>
        <p:blipFill>
          <a:blip r:embed="rId3"/>
          <a:stretch>
            <a:fillRect/>
          </a:stretch>
        </p:blipFill>
        <p:spPr>
          <a:xfrm>
            <a:off x="4095159" y="0"/>
            <a:ext cx="953682" cy="1247123"/>
          </a:xfrm>
          <a:prstGeom prst="rect">
            <a:avLst/>
          </a:prstGeom>
        </p:spPr>
      </p:pic>
      <p:sp>
        <p:nvSpPr>
          <p:cNvPr id="8" name="Téglalap 7"/>
          <p:cNvSpPr/>
          <p:nvPr/>
        </p:nvSpPr>
        <p:spPr>
          <a:xfrm>
            <a:off x="3420751" y="4869160"/>
            <a:ext cx="1972873" cy="144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9" name="Picture 2"/>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759616" y="5371975"/>
            <a:ext cx="1289225" cy="7667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953967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Táblázat 3"/>
          <p:cNvGraphicFramePr>
            <a:graphicFrameLocks noGrp="1"/>
          </p:cNvGraphicFramePr>
          <p:nvPr>
            <p:extLst>
              <p:ext uri="{D42A27DB-BD31-4B8C-83A1-F6EECF244321}">
                <p14:modId xmlns:p14="http://schemas.microsoft.com/office/powerpoint/2010/main" val="1978207174"/>
              </p:ext>
            </p:extLst>
          </p:nvPr>
        </p:nvGraphicFramePr>
        <p:xfrm>
          <a:off x="1" y="44633"/>
          <a:ext cx="9108502" cy="6652966"/>
        </p:xfrm>
        <a:graphic>
          <a:graphicData uri="http://schemas.openxmlformats.org/drawingml/2006/table">
            <a:tbl>
              <a:tblPr>
                <a:tableStyleId>{793D81CF-94F2-401A-BA57-92F5A7B2D0C5}</a:tableStyleId>
              </a:tblPr>
              <a:tblGrid>
                <a:gridCol w="615531">
                  <a:extLst>
                    <a:ext uri="{9D8B030D-6E8A-4147-A177-3AD203B41FA5}">
                      <a16:colId xmlns:a16="http://schemas.microsoft.com/office/drawing/2014/main" xmlns="" val="20000"/>
                    </a:ext>
                  </a:extLst>
                </a:gridCol>
                <a:gridCol w="615531">
                  <a:extLst>
                    <a:ext uri="{9D8B030D-6E8A-4147-A177-3AD203B41FA5}">
                      <a16:colId xmlns:a16="http://schemas.microsoft.com/office/drawing/2014/main" xmlns="" val="20001"/>
                    </a:ext>
                  </a:extLst>
                </a:gridCol>
                <a:gridCol w="615531">
                  <a:extLst>
                    <a:ext uri="{9D8B030D-6E8A-4147-A177-3AD203B41FA5}">
                      <a16:colId xmlns:a16="http://schemas.microsoft.com/office/drawing/2014/main" xmlns="" val="20002"/>
                    </a:ext>
                  </a:extLst>
                </a:gridCol>
                <a:gridCol w="615531">
                  <a:extLst>
                    <a:ext uri="{9D8B030D-6E8A-4147-A177-3AD203B41FA5}">
                      <a16:colId xmlns:a16="http://schemas.microsoft.com/office/drawing/2014/main" xmlns="" val="20003"/>
                    </a:ext>
                  </a:extLst>
                </a:gridCol>
                <a:gridCol w="974590">
                  <a:extLst>
                    <a:ext uri="{9D8B030D-6E8A-4147-A177-3AD203B41FA5}">
                      <a16:colId xmlns:a16="http://schemas.microsoft.com/office/drawing/2014/main" xmlns="" val="20004"/>
                    </a:ext>
                  </a:extLst>
                </a:gridCol>
                <a:gridCol w="974590">
                  <a:extLst>
                    <a:ext uri="{9D8B030D-6E8A-4147-A177-3AD203B41FA5}">
                      <a16:colId xmlns:a16="http://schemas.microsoft.com/office/drawing/2014/main" xmlns="" val="20005"/>
                    </a:ext>
                  </a:extLst>
                </a:gridCol>
                <a:gridCol w="4697198">
                  <a:extLst>
                    <a:ext uri="{9D8B030D-6E8A-4147-A177-3AD203B41FA5}">
                      <a16:colId xmlns:a16="http://schemas.microsoft.com/office/drawing/2014/main" xmlns="" val="20006"/>
                    </a:ext>
                  </a:extLst>
                </a:gridCol>
              </a:tblGrid>
              <a:tr h="448397">
                <a:tc gridSpan="6">
                  <a:txBody>
                    <a:bodyPr/>
                    <a:lstStyle/>
                    <a:p>
                      <a:pPr algn="l">
                        <a:spcAft>
                          <a:spcPts val="0"/>
                        </a:spcAft>
                      </a:pPr>
                      <a:r>
                        <a:rPr lang="hu-HU" sz="1200" dirty="0">
                          <a:solidFill>
                            <a:srgbClr val="A58B5C"/>
                          </a:solidFill>
                          <a:effectLst/>
                          <a:latin typeface="Aparajita"/>
                        </a:rPr>
                        <a:t>Segédtáblázat az akácállományok fakészletének meghatározásához, a </a:t>
                      </a:r>
                      <a:r>
                        <a:rPr lang="hu-HU" sz="1200" dirty="0" err="1">
                          <a:solidFill>
                            <a:srgbClr val="A58B5C"/>
                          </a:solidFill>
                          <a:effectLst/>
                          <a:latin typeface="Aparajita"/>
                        </a:rPr>
                        <a:t>sarjaztathatóság</a:t>
                      </a:r>
                      <a:r>
                        <a:rPr lang="hu-HU" sz="1200" dirty="0">
                          <a:solidFill>
                            <a:srgbClr val="A58B5C"/>
                          </a:solidFill>
                          <a:effectLst/>
                          <a:latin typeface="Aparajita"/>
                        </a:rPr>
                        <a:t> lehetséges számának feltüntetésével (szerk. Rédei K.)</a:t>
                      </a:r>
                      <a:endParaRPr lang="hu-HU" sz="1200" dirty="0">
                        <a:solidFill>
                          <a:srgbClr val="A58B5C"/>
                        </a:solidFill>
                        <a:effectLst/>
                        <a:latin typeface="Aparajita"/>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hu-HU"/>
                    </a:p>
                  </a:txBody>
                  <a:tcPr/>
                </a:tc>
                <a:tc hMerge="1">
                  <a:txBody>
                    <a:bodyPr/>
                    <a:lstStyle/>
                    <a:p>
                      <a:endParaRPr lang="hu-HU"/>
                    </a:p>
                  </a:txBody>
                  <a:tcPr/>
                </a:tc>
                <a:tc hMerge="1">
                  <a:txBody>
                    <a:bodyPr/>
                    <a:lstStyle/>
                    <a:p>
                      <a:endParaRPr lang="hu-HU"/>
                    </a:p>
                  </a:txBody>
                  <a:tcPr/>
                </a:tc>
                <a:tc hMerge="1">
                  <a:txBody>
                    <a:bodyPr/>
                    <a:lstStyle/>
                    <a:p>
                      <a:endParaRPr lang="hu-HU"/>
                    </a:p>
                  </a:txBody>
                  <a:tcPr/>
                </a:tc>
                <a:tc hMerge="1">
                  <a:txBody>
                    <a:bodyPr/>
                    <a:lstStyle/>
                    <a:p>
                      <a:endParaRPr lang="hu-HU"/>
                    </a:p>
                  </a:txBody>
                  <a:tcPr/>
                </a:tc>
                <a:tc rowSpan="27">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hu-HU" sz="1100" dirty="0"/>
                        <a:t> </a:t>
                      </a:r>
                      <a:r>
                        <a:rPr lang="hu-HU" sz="2000" dirty="0"/>
                        <a:t> </a:t>
                      </a:r>
                      <a:r>
                        <a:rPr lang="hu-HU" sz="2000" b="1" dirty="0">
                          <a:solidFill>
                            <a:srgbClr val="A58B5C"/>
                          </a:solidFill>
                          <a:effectLst>
                            <a:outerShdw blurRad="38100" dist="38100" dir="2700000" algn="tl">
                              <a:srgbClr val="000000">
                                <a:alpha val="43137"/>
                              </a:srgbClr>
                            </a:outerShdw>
                          </a:effectLst>
                        </a:rPr>
                        <a:t>Fontosabb K+F+I eredmények (V.)</a:t>
                      </a:r>
                    </a:p>
                    <a:p>
                      <a:endParaRPr lang="hu-HU" sz="1100" dirty="0"/>
                    </a:p>
                    <a:p>
                      <a:r>
                        <a:rPr lang="hu-HU" sz="1100" dirty="0"/>
                        <a:t>A közölt </a:t>
                      </a:r>
                      <a:r>
                        <a:rPr lang="hu-HU" sz="1100" dirty="0" err="1"/>
                        <a:t>körlapösszeg-fatérfogat</a:t>
                      </a:r>
                      <a:r>
                        <a:rPr lang="hu-HU" sz="1100" dirty="0"/>
                        <a:t> táblázat, valamint </a:t>
                      </a:r>
                      <a:r>
                        <a:rPr lang="hu-HU" sz="1100" u="sng" dirty="0"/>
                        <a:t>az akácosok felújításával </a:t>
                      </a:r>
                      <a:r>
                        <a:rPr lang="hu-HU" sz="1100" dirty="0"/>
                        <a:t>kapcsolatos kísérletek értékelése alapján:</a:t>
                      </a:r>
                    </a:p>
                    <a:p>
                      <a:r>
                        <a:rPr lang="hu-HU" sz="1100" dirty="0"/>
                        <a:t> </a:t>
                      </a:r>
                    </a:p>
                    <a:p>
                      <a:pPr marL="171450" lvl="0" indent="-171450">
                        <a:buFont typeface="Arial" panose="020B0604020202020204" pitchFamily="34" charset="0"/>
                        <a:buChar char="•"/>
                      </a:pPr>
                      <a:r>
                        <a:rPr lang="hu-HU" sz="1100" dirty="0"/>
                        <a:t>várhatóan</a:t>
                      </a:r>
                      <a:r>
                        <a:rPr lang="hu-HU" sz="1100" dirty="0">
                          <a:effectLst>
                            <a:outerShdw blurRad="38100" dist="38100" dir="2700000" algn="tl">
                              <a:srgbClr val="000000">
                                <a:alpha val="43137"/>
                              </a:srgbClr>
                            </a:outerShdw>
                          </a:effectLst>
                        </a:rPr>
                        <a:t> </a:t>
                      </a:r>
                      <a:r>
                        <a:rPr lang="hu-HU" sz="1200" b="1" u="sng" dirty="0">
                          <a:solidFill>
                            <a:srgbClr val="002060"/>
                          </a:solidFill>
                          <a:effectLst>
                            <a:outerShdw blurRad="38100" dist="38100" dir="2700000" algn="tl">
                              <a:srgbClr val="000000">
                                <a:alpha val="43137"/>
                              </a:srgbClr>
                            </a:outerShdw>
                          </a:effectLst>
                        </a:rPr>
                        <a:t>kétszer</a:t>
                      </a:r>
                      <a:r>
                        <a:rPr lang="hu-HU" sz="1100" dirty="0">
                          <a:solidFill>
                            <a:srgbClr val="002060"/>
                          </a:solidFill>
                          <a:effectLst>
                            <a:outerShdw blurRad="38100" dist="38100" dir="2700000" algn="tl">
                              <a:srgbClr val="000000">
                                <a:alpha val="43137"/>
                              </a:srgbClr>
                            </a:outerShdw>
                          </a:effectLst>
                        </a:rPr>
                        <a:t> </a:t>
                      </a:r>
                      <a:r>
                        <a:rPr lang="hu-HU" sz="1100" dirty="0"/>
                        <a:t>is sarjaztathatók azok az akácosok, ahol a</a:t>
                      </a:r>
                      <a:r>
                        <a:rPr lang="hu-HU" sz="1100" baseline="0" dirty="0"/>
                        <a:t> </a:t>
                      </a:r>
                      <a:r>
                        <a:rPr lang="hu-HU" sz="1100" dirty="0"/>
                        <a:t>véghasználatra tervezett faállomány </a:t>
                      </a:r>
                      <a:r>
                        <a:rPr lang="hu-HU" sz="1100" b="1" dirty="0"/>
                        <a:t>átlagos magassága &gt; 24 m, földfeletti bruttó fakészlete &gt; 260 m</a:t>
                      </a:r>
                      <a:r>
                        <a:rPr lang="hu-HU" sz="1100" b="1" baseline="30000" dirty="0"/>
                        <a:t>3</a:t>
                      </a:r>
                      <a:r>
                        <a:rPr lang="hu-HU" sz="1100" b="1" dirty="0"/>
                        <a:t>/ha;</a:t>
                      </a:r>
                    </a:p>
                    <a:p>
                      <a:pPr marL="171450" lvl="0" indent="-171450">
                        <a:buFont typeface="Arial" panose="020B0604020202020204" pitchFamily="34" charset="0"/>
                        <a:buChar char="•"/>
                      </a:pPr>
                      <a:r>
                        <a:rPr lang="hu-HU" sz="1200" b="1" u="sng" dirty="0">
                          <a:solidFill>
                            <a:srgbClr val="FFCC00"/>
                          </a:solidFill>
                          <a:effectLst>
                            <a:outerShdw blurRad="38100" dist="38100" dir="2700000" algn="tl">
                              <a:srgbClr val="000000">
                                <a:alpha val="43137"/>
                              </a:srgbClr>
                            </a:outerShdw>
                          </a:effectLst>
                        </a:rPr>
                        <a:t>egyszer sarjaztathatók</a:t>
                      </a:r>
                      <a:r>
                        <a:rPr lang="hu-HU" sz="1100" dirty="0">
                          <a:solidFill>
                            <a:srgbClr val="FFCC00"/>
                          </a:solidFill>
                          <a:effectLst>
                            <a:outerShdw blurRad="38100" dist="38100" dir="2700000" algn="tl">
                              <a:srgbClr val="000000">
                                <a:alpha val="43137"/>
                              </a:srgbClr>
                            </a:outerShdw>
                          </a:effectLst>
                        </a:rPr>
                        <a:t> </a:t>
                      </a:r>
                      <a:r>
                        <a:rPr lang="hu-HU" sz="1100" dirty="0"/>
                        <a:t>– várhatóan jövedelmező gazdálkodást biztosítva – azok az akácosok, ahol a véghasználatra tervezett faállomány </a:t>
                      </a:r>
                      <a:r>
                        <a:rPr lang="hu-HU" sz="1100" b="1" dirty="0"/>
                        <a:t>átlagos magassága 20-24 m, földfeletti bruttó fakészlete 190-260 m</a:t>
                      </a:r>
                      <a:r>
                        <a:rPr lang="hu-HU" sz="1100" b="1" baseline="30000" dirty="0"/>
                        <a:t>3</a:t>
                      </a:r>
                      <a:r>
                        <a:rPr lang="hu-HU" sz="1100" b="1" dirty="0"/>
                        <a:t>/ha között van;</a:t>
                      </a:r>
                    </a:p>
                    <a:p>
                      <a:pPr marL="171450" lvl="0" indent="-171450">
                        <a:buFont typeface="Arial" panose="020B0604020202020204" pitchFamily="34" charset="0"/>
                        <a:buChar char="•"/>
                      </a:pPr>
                      <a:r>
                        <a:rPr lang="hu-HU" sz="1200" b="1" u="sng" dirty="0">
                          <a:solidFill>
                            <a:srgbClr val="FF0000"/>
                          </a:solidFill>
                          <a:effectLst>
                            <a:outerShdw blurRad="38100" dist="38100" dir="2700000" algn="tl">
                              <a:srgbClr val="000000">
                                <a:alpha val="43137"/>
                              </a:srgbClr>
                            </a:outerShdw>
                          </a:effectLst>
                        </a:rPr>
                        <a:t>egyedi elbírálás alapján</a:t>
                      </a:r>
                      <a:r>
                        <a:rPr lang="hu-HU" sz="1100" dirty="0">
                          <a:solidFill>
                            <a:srgbClr val="FF0000"/>
                          </a:solidFill>
                          <a:effectLst>
                            <a:outerShdw blurRad="38100" dist="38100" dir="2700000" algn="tl">
                              <a:srgbClr val="000000">
                                <a:alpha val="43137"/>
                              </a:srgbClr>
                            </a:outerShdw>
                          </a:effectLst>
                        </a:rPr>
                        <a:t> </a:t>
                      </a:r>
                      <a:r>
                        <a:rPr lang="hu-HU" sz="1100" dirty="0"/>
                        <a:t>– esetlegességgel – egyszer sarjaztathatók azok az akácosok, ahol a véghasználatra tervezett faállomány </a:t>
                      </a:r>
                      <a:r>
                        <a:rPr lang="hu-HU" sz="1100" b="1" dirty="0"/>
                        <a:t>átlagos magassága 17-20 m, földfeletti bruttó fakészlete 140-190 m</a:t>
                      </a:r>
                      <a:r>
                        <a:rPr lang="hu-HU" sz="1100" b="1" baseline="30000" dirty="0"/>
                        <a:t>3</a:t>
                      </a:r>
                      <a:r>
                        <a:rPr lang="hu-HU" sz="1100" b="1" dirty="0"/>
                        <a:t>/ha között van.</a:t>
                      </a:r>
                    </a:p>
                    <a:p>
                      <a:pPr marL="171450" lvl="0" indent="-171450">
                        <a:buFont typeface="Arial" panose="020B0604020202020204" pitchFamily="34" charset="0"/>
                        <a:buChar char="•"/>
                      </a:pPr>
                      <a:r>
                        <a:rPr lang="hu-HU" sz="1200" b="1" u="sng" dirty="0">
                          <a:solidFill>
                            <a:srgbClr val="92D050"/>
                          </a:solidFill>
                          <a:effectLst>
                            <a:outerShdw blurRad="38100" dist="38100" dir="2700000" algn="tl">
                              <a:srgbClr val="000000">
                                <a:alpha val="43137"/>
                              </a:srgbClr>
                            </a:outerShdw>
                          </a:effectLst>
                        </a:rPr>
                        <a:t>véderdő esetén sarjaztathatók </a:t>
                      </a:r>
                      <a:r>
                        <a:rPr lang="hu-HU" sz="1100" dirty="0"/>
                        <a:t>azok az akácosok, ahol a véghasználatra tervezett faállomány </a:t>
                      </a:r>
                      <a:r>
                        <a:rPr lang="hu-HU" sz="1100" b="1" dirty="0"/>
                        <a:t>átlagos magassága &lt; 17 m, földfeletti bruttó fakészlete pedig &lt; 140 m</a:t>
                      </a:r>
                      <a:r>
                        <a:rPr lang="hu-HU" sz="1100" b="1" baseline="30000" dirty="0"/>
                        <a:t>3</a:t>
                      </a:r>
                      <a:r>
                        <a:rPr lang="hu-HU" sz="1100" b="1" dirty="0"/>
                        <a:t>/ha</a:t>
                      </a:r>
                      <a:r>
                        <a:rPr lang="hu-HU" sz="1100" dirty="0"/>
                        <a:t>. Egyéb esetekben </a:t>
                      </a:r>
                      <a:r>
                        <a:rPr lang="hu-HU" sz="1100" dirty="0" err="1"/>
                        <a:t>fafajcserés</a:t>
                      </a:r>
                      <a:r>
                        <a:rPr lang="hu-HU" sz="1100" dirty="0"/>
                        <a:t> erdőfelújítás szükségességét kell mérlegelni, elsősorban </a:t>
                      </a:r>
                      <a:r>
                        <a:rPr lang="hu-HU" sz="1100" dirty="0" err="1"/>
                        <a:t>feketefenyvesek</a:t>
                      </a:r>
                      <a:r>
                        <a:rPr lang="hu-HU" sz="1100" dirty="0"/>
                        <a:t> létesítésével, de marginális homoki termőhelyeken újonnan szelektált fehérnyár klónjaink is számításba jöhetnek. </a:t>
                      </a:r>
                    </a:p>
                    <a:p>
                      <a:pPr marL="171450" lvl="0" indent="-171450">
                        <a:buFont typeface="Arial" panose="020B0604020202020204" pitchFamily="34" charset="0"/>
                        <a:buChar char="•"/>
                      </a:pPr>
                      <a:endParaRPr lang="hu-HU" sz="1100" dirty="0">
                        <a:effectLst/>
                        <a:latin typeface="Times New Roman"/>
                        <a:ea typeface="Times New Roman"/>
                      </a:endParaRPr>
                    </a:p>
                    <a:p>
                      <a:r>
                        <a:rPr lang="hu-HU" sz="1200" kern="1200" dirty="0">
                          <a:solidFill>
                            <a:srgbClr val="FFFF00"/>
                          </a:solidFill>
                          <a:effectLst>
                            <a:outerShdw blurRad="38100" dist="38100" dir="2700000" algn="tl">
                              <a:srgbClr val="000000">
                                <a:alpha val="43137"/>
                              </a:srgbClr>
                            </a:outerShdw>
                          </a:effectLst>
                          <a:latin typeface="+mn-lt"/>
                          <a:ea typeface="+mn-ea"/>
                          <a:cs typeface="+mn-cs"/>
                        </a:rPr>
                        <a:t>A </a:t>
                      </a:r>
                      <a:r>
                        <a:rPr lang="hu-HU" sz="1200" kern="1200" dirty="0" err="1">
                          <a:solidFill>
                            <a:srgbClr val="FFFF00"/>
                          </a:solidFill>
                          <a:effectLst>
                            <a:outerShdw blurRad="38100" dist="38100" dir="2700000" algn="tl">
                              <a:srgbClr val="000000">
                                <a:alpha val="43137"/>
                              </a:srgbClr>
                            </a:outerShdw>
                          </a:effectLst>
                          <a:latin typeface="+mn-lt"/>
                          <a:ea typeface="+mn-ea"/>
                          <a:cs typeface="+mn-cs"/>
                        </a:rPr>
                        <a:t>ha-onkénti</a:t>
                      </a:r>
                      <a:r>
                        <a:rPr lang="hu-HU" sz="1200" kern="1200" dirty="0">
                          <a:solidFill>
                            <a:srgbClr val="FFFF00"/>
                          </a:solidFill>
                          <a:effectLst>
                            <a:outerShdw blurRad="38100" dist="38100" dir="2700000" algn="tl">
                              <a:srgbClr val="000000">
                                <a:alpha val="43137"/>
                              </a:srgbClr>
                            </a:outerShdw>
                          </a:effectLst>
                          <a:latin typeface="+mn-lt"/>
                          <a:ea typeface="+mn-ea"/>
                          <a:cs typeface="+mn-cs"/>
                        </a:rPr>
                        <a:t> fatérfogat (V) és </a:t>
                      </a:r>
                      <a:r>
                        <a:rPr lang="hu-HU" sz="1200" kern="1200" dirty="0" err="1">
                          <a:solidFill>
                            <a:srgbClr val="FFFF00"/>
                          </a:solidFill>
                          <a:effectLst>
                            <a:outerShdw blurRad="38100" dist="38100" dir="2700000" algn="tl">
                              <a:srgbClr val="000000">
                                <a:alpha val="43137"/>
                              </a:srgbClr>
                            </a:outerShdw>
                          </a:effectLst>
                          <a:latin typeface="+mn-lt"/>
                          <a:ea typeface="+mn-ea"/>
                          <a:cs typeface="+mn-cs"/>
                        </a:rPr>
                        <a:t>körlapösszeg</a:t>
                      </a:r>
                      <a:r>
                        <a:rPr lang="hu-HU" sz="1200" kern="1200" dirty="0">
                          <a:solidFill>
                            <a:srgbClr val="FFFF00"/>
                          </a:solidFill>
                          <a:effectLst>
                            <a:outerShdw blurRad="38100" dist="38100" dir="2700000" algn="tl">
                              <a:srgbClr val="000000">
                                <a:alpha val="43137"/>
                              </a:srgbClr>
                            </a:outerShdw>
                          </a:effectLst>
                          <a:latin typeface="+mn-lt"/>
                          <a:ea typeface="+mn-ea"/>
                          <a:cs typeface="+mn-cs"/>
                        </a:rPr>
                        <a:t> (G) közötti összefüggést leíró egyenlet a következő:</a:t>
                      </a:r>
                    </a:p>
                    <a:p>
                      <a:r>
                        <a:rPr lang="hu-HU" sz="1200" kern="1200" dirty="0">
                          <a:solidFill>
                            <a:srgbClr val="FFFF00"/>
                          </a:solidFill>
                          <a:effectLst>
                            <a:outerShdw blurRad="38100" dist="38100" dir="2700000" algn="tl">
                              <a:srgbClr val="000000">
                                <a:alpha val="43137"/>
                              </a:srgbClr>
                            </a:outerShdw>
                          </a:effectLst>
                          <a:latin typeface="+mn-lt"/>
                          <a:ea typeface="+mn-ea"/>
                          <a:cs typeface="+mn-cs"/>
                        </a:rPr>
                        <a:t>V=6,6524+1,4232</a:t>
                      </a:r>
                      <a:r>
                        <a:rPr lang="hu-HU" sz="1200" kern="1200" dirty="0">
                          <a:solidFill>
                            <a:srgbClr val="FFFF00"/>
                          </a:solidFill>
                          <a:effectLst>
                            <a:outerShdw blurRad="38100" dist="38100" dir="2700000" algn="tl">
                              <a:srgbClr val="000000">
                                <a:alpha val="43137"/>
                              </a:srgbClr>
                            </a:outerShdw>
                          </a:effectLst>
                          <a:latin typeface="+mn-lt"/>
                          <a:ea typeface="+mn-ea"/>
                          <a:cs typeface="+mn-cs"/>
                          <a:sym typeface="Wingdings 2"/>
                        </a:rPr>
                        <a:t></a:t>
                      </a:r>
                      <a:r>
                        <a:rPr lang="hu-HU" sz="1200" kern="1200" dirty="0">
                          <a:solidFill>
                            <a:srgbClr val="FFFF00"/>
                          </a:solidFill>
                          <a:effectLst>
                            <a:outerShdw blurRad="38100" dist="38100" dir="2700000" algn="tl">
                              <a:srgbClr val="000000">
                                <a:alpha val="43137"/>
                              </a:srgbClr>
                            </a:outerShdw>
                          </a:effectLst>
                          <a:latin typeface="+mn-lt"/>
                          <a:ea typeface="+mn-ea"/>
                          <a:cs typeface="+mn-cs"/>
                        </a:rPr>
                        <a:t>G+0,4692</a:t>
                      </a:r>
                      <a:r>
                        <a:rPr lang="hu-HU" sz="1200" kern="1200" dirty="0">
                          <a:solidFill>
                            <a:srgbClr val="FFFF00"/>
                          </a:solidFill>
                          <a:effectLst>
                            <a:outerShdw blurRad="38100" dist="38100" dir="2700000" algn="tl">
                              <a:srgbClr val="000000">
                                <a:alpha val="43137"/>
                              </a:srgbClr>
                            </a:outerShdw>
                          </a:effectLst>
                          <a:latin typeface="+mn-lt"/>
                          <a:ea typeface="+mn-ea"/>
                          <a:cs typeface="+mn-cs"/>
                          <a:sym typeface="Wingdings 2"/>
                        </a:rPr>
                        <a:t></a:t>
                      </a:r>
                      <a:r>
                        <a:rPr lang="hu-HU" sz="1200" kern="1200" dirty="0">
                          <a:solidFill>
                            <a:srgbClr val="FFFF00"/>
                          </a:solidFill>
                          <a:effectLst>
                            <a:outerShdw blurRad="38100" dist="38100" dir="2700000" algn="tl">
                              <a:srgbClr val="000000">
                                <a:alpha val="43137"/>
                              </a:srgbClr>
                            </a:outerShdw>
                          </a:effectLst>
                          <a:latin typeface="+mn-lt"/>
                          <a:ea typeface="+mn-ea"/>
                          <a:cs typeface="+mn-cs"/>
                        </a:rPr>
                        <a:t>G</a:t>
                      </a:r>
                      <a:r>
                        <a:rPr lang="hu-HU" sz="1200" kern="1200" baseline="30000" dirty="0">
                          <a:solidFill>
                            <a:srgbClr val="FFFF00"/>
                          </a:solidFill>
                          <a:effectLst>
                            <a:outerShdw blurRad="38100" dist="38100" dir="2700000" algn="tl">
                              <a:srgbClr val="000000">
                                <a:alpha val="43137"/>
                              </a:srgbClr>
                            </a:outerShdw>
                          </a:effectLst>
                          <a:latin typeface="+mn-lt"/>
                          <a:ea typeface="+mn-ea"/>
                          <a:cs typeface="+mn-cs"/>
                        </a:rPr>
                        <a:t>2</a:t>
                      </a:r>
                      <a:endParaRPr lang="hu-HU" sz="1200" kern="1200" dirty="0">
                        <a:solidFill>
                          <a:srgbClr val="FFFF00"/>
                        </a:solidFill>
                        <a:effectLst>
                          <a:outerShdw blurRad="38100" dist="38100" dir="2700000" algn="tl">
                            <a:srgbClr val="000000">
                              <a:alpha val="43137"/>
                            </a:srgbClr>
                          </a:outerShdw>
                        </a:effectLst>
                        <a:latin typeface="+mn-lt"/>
                        <a:ea typeface="+mn-ea"/>
                        <a:cs typeface="+mn-cs"/>
                      </a:endParaRPr>
                    </a:p>
                    <a:p>
                      <a:pPr marL="171450" lvl="0" indent="-171450">
                        <a:buFont typeface="Arial" panose="020B0604020202020204" pitchFamily="34" charset="0"/>
                        <a:buChar char="•"/>
                      </a:pPr>
                      <a:endParaRPr lang="hu-HU" sz="1100" dirty="0">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r h="509543">
                <a:tc>
                  <a:txBody>
                    <a:bodyPr/>
                    <a:lstStyle/>
                    <a:p>
                      <a:pPr algn="ctr">
                        <a:spcAft>
                          <a:spcPts val="0"/>
                        </a:spcAft>
                      </a:pPr>
                      <a:r>
                        <a:rPr lang="hu-HU" sz="1000" dirty="0">
                          <a:effectLst/>
                        </a:rPr>
                        <a:t>H</a:t>
                      </a:r>
                      <a:br>
                        <a:rPr lang="hu-HU" sz="1000" dirty="0">
                          <a:effectLst/>
                        </a:rPr>
                      </a:br>
                      <a:r>
                        <a:rPr lang="hu-HU" sz="1000" dirty="0">
                          <a:effectLst/>
                        </a:rPr>
                        <a:t>(m)</a:t>
                      </a:r>
                      <a:endParaRPr lang="hu-HU" sz="1200" dirty="0">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1000" dirty="0">
                          <a:effectLst/>
                        </a:rPr>
                        <a:t>G</a:t>
                      </a:r>
                      <a:br>
                        <a:rPr lang="hu-HU" sz="1000" dirty="0">
                          <a:effectLst/>
                        </a:rPr>
                      </a:br>
                      <a:r>
                        <a:rPr lang="hu-HU" sz="1000" dirty="0">
                          <a:effectLst/>
                        </a:rPr>
                        <a:t>(m</a:t>
                      </a:r>
                      <a:r>
                        <a:rPr lang="hu-HU" sz="1000" baseline="30000" dirty="0">
                          <a:effectLst/>
                        </a:rPr>
                        <a:t>2</a:t>
                      </a:r>
                      <a:r>
                        <a:rPr lang="hu-HU" sz="1000" dirty="0">
                          <a:effectLst/>
                        </a:rPr>
                        <a:t>/ha)</a:t>
                      </a:r>
                      <a:endParaRPr lang="hu-HU" sz="1200" dirty="0">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1000" dirty="0">
                          <a:effectLst/>
                        </a:rPr>
                        <a:t>V</a:t>
                      </a:r>
                      <a:br>
                        <a:rPr lang="hu-HU" sz="1000" dirty="0">
                          <a:effectLst/>
                        </a:rPr>
                      </a:br>
                      <a:r>
                        <a:rPr lang="hu-HU" sz="1000" dirty="0">
                          <a:effectLst/>
                        </a:rPr>
                        <a:t>(m</a:t>
                      </a:r>
                      <a:r>
                        <a:rPr lang="hu-HU" sz="1000" baseline="30000" dirty="0">
                          <a:effectLst/>
                        </a:rPr>
                        <a:t>3</a:t>
                      </a:r>
                      <a:r>
                        <a:rPr lang="hu-HU" sz="1000" dirty="0">
                          <a:effectLst/>
                        </a:rPr>
                        <a:t>/ha)</a:t>
                      </a:r>
                      <a:endParaRPr lang="hu-HU" sz="1200" dirty="0">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1000" dirty="0">
                          <a:effectLst/>
                        </a:rPr>
                        <a:t>N</a:t>
                      </a:r>
                      <a:br>
                        <a:rPr lang="hu-HU" sz="1000" dirty="0">
                          <a:effectLst/>
                        </a:rPr>
                      </a:br>
                      <a:r>
                        <a:rPr lang="hu-HU" sz="1000" dirty="0">
                          <a:effectLst/>
                        </a:rPr>
                        <a:t>(db/ha)</a:t>
                      </a:r>
                      <a:endParaRPr lang="hu-HU" sz="1200" dirty="0">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1000" dirty="0" err="1">
                          <a:effectLst/>
                        </a:rPr>
                        <a:t>Átl</a:t>
                      </a:r>
                      <a:r>
                        <a:rPr lang="hu-HU" sz="1000" dirty="0">
                          <a:effectLst/>
                        </a:rPr>
                        <a:t>. tőtáv</a:t>
                      </a:r>
                      <a:br>
                        <a:rPr lang="hu-HU" sz="1000" dirty="0">
                          <a:effectLst/>
                        </a:rPr>
                      </a:br>
                      <a:r>
                        <a:rPr lang="hu-HU" sz="1000" dirty="0">
                          <a:effectLst/>
                        </a:rPr>
                        <a:t>(Δ kötésben, m)</a:t>
                      </a:r>
                      <a:endParaRPr lang="hu-HU" sz="1200" dirty="0">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1000" dirty="0">
                          <a:effectLst/>
                        </a:rPr>
                        <a:t>Megjegyzés</a:t>
                      </a:r>
                      <a:endParaRPr lang="hu-HU" sz="1200" dirty="0">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just">
                        <a:spcAft>
                          <a:spcPts val="0"/>
                        </a:spcAft>
                      </a:pPr>
                      <a:endParaRPr lang="hu-HU" sz="1100">
                        <a:effectLst/>
                        <a:latin typeface="Times New Roman"/>
                        <a:ea typeface="Times New Roman"/>
                      </a:endParaRPr>
                    </a:p>
                  </a:txBody>
                  <a:tcPr marL="41060" marR="41060" marT="0" marB="0" anchor="ctr"/>
                </a:tc>
                <a:extLst>
                  <a:ext uri="{0D108BD9-81ED-4DB2-BD59-A6C34878D82A}">
                    <a16:rowId xmlns:a16="http://schemas.microsoft.com/office/drawing/2014/main" xmlns="" val="10001"/>
                  </a:ext>
                </a:extLst>
              </a:tr>
              <a:tr h="203816">
                <a:tc>
                  <a:txBody>
                    <a:bodyPr/>
                    <a:lstStyle/>
                    <a:p>
                      <a:pPr algn="just">
                        <a:spcAft>
                          <a:spcPts val="0"/>
                        </a:spcAft>
                      </a:pPr>
                      <a:r>
                        <a:rPr lang="hu-HU" sz="900">
                          <a:effectLst/>
                        </a:rPr>
                        <a:t> </a:t>
                      </a:r>
                      <a:endParaRPr lang="hu-HU" sz="1100">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hu-HU" sz="900">
                          <a:effectLst/>
                        </a:rPr>
                        <a:t> </a:t>
                      </a:r>
                      <a:endParaRPr lang="hu-HU" sz="1100">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hu-HU" sz="900">
                          <a:effectLst/>
                        </a:rPr>
                        <a:t> </a:t>
                      </a:r>
                      <a:endParaRPr lang="hu-HU" sz="1100">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hu-HU" sz="900" dirty="0">
                          <a:effectLst/>
                        </a:rPr>
                        <a:t> </a:t>
                      </a:r>
                      <a:endParaRPr lang="hu-HU" sz="1100" dirty="0">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hu-HU" sz="900">
                          <a:effectLst/>
                        </a:rPr>
                        <a:t> </a:t>
                      </a:r>
                      <a:endParaRPr lang="hu-HU" sz="1100">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hu-HU" sz="900" dirty="0">
                          <a:effectLst/>
                        </a:rPr>
                        <a:t> </a:t>
                      </a:r>
                      <a:endParaRPr lang="hu-HU" sz="1100" dirty="0">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just">
                        <a:spcAft>
                          <a:spcPts val="0"/>
                        </a:spcAft>
                      </a:pPr>
                      <a:endParaRPr lang="hu-HU" sz="1100" dirty="0">
                        <a:effectLst/>
                        <a:latin typeface="Times New Roman"/>
                        <a:ea typeface="Times New Roman"/>
                      </a:endParaRPr>
                    </a:p>
                  </a:txBody>
                  <a:tcPr marL="41060" marR="41060" marT="0" marB="0" anchor="ctr"/>
                </a:tc>
                <a:extLst>
                  <a:ext uri="{0D108BD9-81ED-4DB2-BD59-A6C34878D82A}">
                    <a16:rowId xmlns:a16="http://schemas.microsoft.com/office/drawing/2014/main" xmlns="" val="10002"/>
                  </a:ext>
                </a:extLst>
              </a:tr>
              <a:tr h="224199">
                <a:tc>
                  <a:txBody>
                    <a:bodyPr/>
                    <a:lstStyle/>
                    <a:p>
                      <a:pPr algn="ctr">
                        <a:spcAft>
                          <a:spcPts val="0"/>
                        </a:spcAft>
                      </a:pPr>
                      <a:r>
                        <a:rPr lang="hu-HU" sz="900" b="1" dirty="0">
                          <a:solidFill>
                            <a:srgbClr val="002060"/>
                          </a:solidFill>
                          <a:effectLst/>
                        </a:rPr>
                        <a:t>7</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002060"/>
                          </a:solidFill>
                          <a:effectLst/>
                        </a:rPr>
                        <a:t>5,0</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002060"/>
                          </a:solidFill>
                          <a:effectLst/>
                        </a:rPr>
                        <a:t>25</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002060"/>
                          </a:solidFill>
                          <a:effectLst/>
                        </a:rPr>
                        <a:t>3300</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002060"/>
                          </a:solidFill>
                          <a:effectLst/>
                        </a:rPr>
                        <a:t>1,8</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4">
                  <a:txBody>
                    <a:bodyPr/>
                    <a:lstStyle/>
                    <a:p>
                      <a:pPr algn="ctr">
                        <a:spcAft>
                          <a:spcPts val="0"/>
                        </a:spcAft>
                      </a:pPr>
                      <a:r>
                        <a:rPr lang="hu-HU" sz="1000" b="1" dirty="0">
                          <a:solidFill>
                            <a:srgbClr val="002060"/>
                          </a:solidFill>
                          <a:effectLst/>
                        </a:rPr>
                        <a:t>Véderdő esetén sarjaztatható, vagy </a:t>
                      </a:r>
                      <a:r>
                        <a:rPr lang="hu-HU" sz="1000" b="1" dirty="0" err="1">
                          <a:solidFill>
                            <a:srgbClr val="002060"/>
                          </a:solidFill>
                          <a:effectLst/>
                        </a:rPr>
                        <a:t>fafajcserés</a:t>
                      </a:r>
                      <a:r>
                        <a:rPr lang="hu-HU" sz="1000" b="1" dirty="0">
                          <a:solidFill>
                            <a:srgbClr val="002060"/>
                          </a:solidFill>
                          <a:effectLst/>
                        </a:rPr>
                        <a:t> felújítás szükséges</a:t>
                      </a:r>
                      <a:r>
                        <a:rPr lang="hu-HU" sz="1000" dirty="0">
                          <a:solidFill>
                            <a:srgbClr val="002060"/>
                          </a:solidFill>
                          <a:effectLst/>
                        </a:rPr>
                        <a:t/>
                      </a:r>
                      <a:br>
                        <a:rPr lang="hu-HU" sz="1000" dirty="0">
                          <a:solidFill>
                            <a:srgbClr val="002060"/>
                          </a:solidFill>
                          <a:effectLst/>
                        </a:rPr>
                      </a:br>
                      <a:r>
                        <a:rPr lang="hu-HU" sz="1000" dirty="0">
                          <a:effectLst/>
                        </a:rPr>
                        <a:t/>
                      </a:r>
                      <a:br>
                        <a:rPr lang="hu-HU" sz="1000" dirty="0">
                          <a:effectLst/>
                        </a:rPr>
                      </a:br>
                      <a:endParaRPr lang="hu-HU" sz="1000" dirty="0">
                        <a:effectLst/>
                      </a:endParaRPr>
                    </a:p>
                    <a:p>
                      <a:pPr algn="ctr">
                        <a:spcAft>
                          <a:spcPts val="0"/>
                        </a:spcAft>
                      </a:pPr>
                      <a:endParaRPr lang="hu-HU" sz="1000" dirty="0">
                        <a:effectLst/>
                      </a:endParaRPr>
                    </a:p>
                    <a:p>
                      <a:pPr algn="ctr">
                        <a:spcAft>
                          <a:spcPts val="0"/>
                        </a:spcAft>
                      </a:pPr>
                      <a:endParaRPr lang="hu-HU" sz="1000" dirty="0">
                        <a:effectLst/>
                      </a:endParaRPr>
                    </a:p>
                    <a:p>
                      <a:pPr algn="ctr">
                        <a:spcAft>
                          <a:spcPts val="0"/>
                        </a:spcAft>
                      </a:pPr>
                      <a:endParaRPr lang="hu-HU" sz="1000" dirty="0">
                        <a:effectLst/>
                      </a:endParaRPr>
                    </a:p>
                    <a:p>
                      <a:pPr algn="ctr">
                        <a:spcAft>
                          <a:spcPts val="0"/>
                        </a:spcAft>
                      </a:pPr>
                      <a:endParaRPr lang="hu-HU" sz="1000" dirty="0">
                        <a:effectLst/>
                      </a:endParaRPr>
                    </a:p>
                    <a:p>
                      <a:pPr algn="ctr">
                        <a:spcAft>
                          <a:spcPts val="0"/>
                        </a:spcAft>
                      </a:pPr>
                      <a:endParaRPr lang="hu-HU" sz="1000" dirty="0">
                        <a:effectLst/>
                      </a:endParaRPr>
                    </a:p>
                    <a:p>
                      <a:pPr algn="ctr">
                        <a:spcAft>
                          <a:spcPts val="0"/>
                        </a:spcAft>
                      </a:pPr>
                      <a:r>
                        <a:rPr lang="hu-HU" sz="1000" dirty="0">
                          <a:effectLst/>
                        </a:rPr>
                        <a:t/>
                      </a:r>
                      <a:br>
                        <a:rPr lang="hu-HU" sz="1000" dirty="0">
                          <a:effectLst/>
                        </a:rPr>
                      </a:br>
                      <a:r>
                        <a:rPr lang="hu-HU" sz="1000" dirty="0">
                          <a:effectLst/>
                        </a:rPr>
                        <a:t/>
                      </a:r>
                      <a:br>
                        <a:rPr lang="hu-HU" sz="1000" dirty="0">
                          <a:effectLst/>
                        </a:rPr>
                      </a:br>
                      <a:r>
                        <a:rPr lang="hu-HU" sz="1000" b="1" dirty="0">
                          <a:solidFill>
                            <a:srgbClr val="FFCC00"/>
                          </a:solidFill>
                          <a:effectLst/>
                        </a:rPr>
                        <a:t>Esetleg egyszer sarjaztatható</a:t>
                      </a:r>
                      <a:r>
                        <a:rPr lang="hu-HU" sz="1000" dirty="0">
                          <a:solidFill>
                            <a:srgbClr val="FFCC00"/>
                          </a:solidFill>
                          <a:effectLst/>
                        </a:rPr>
                        <a:t/>
                      </a:r>
                      <a:br>
                        <a:rPr lang="hu-HU" sz="1000" dirty="0">
                          <a:solidFill>
                            <a:srgbClr val="FFCC00"/>
                          </a:solidFill>
                          <a:effectLst/>
                        </a:rPr>
                      </a:br>
                      <a:endParaRPr lang="hu-HU" sz="1000" dirty="0">
                        <a:solidFill>
                          <a:srgbClr val="FFCC00"/>
                        </a:solidFill>
                        <a:effectLst/>
                      </a:endParaRPr>
                    </a:p>
                    <a:p>
                      <a:pPr algn="ctr">
                        <a:spcAft>
                          <a:spcPts val="0"/>
                        </a:spcAft>
                      </a:pPr>
                      <a:endParaRPr lang="hu-HU" sz="1000" dirty="0">
                        <a:solidFill>
                          <a:srgbClr val="FFCC00"/>
                        </a:solidFill>
                        <a:effectLst/>
                      </a:endParaRPr>
                    </a:p>
                    <a:p>
                      <a:pPr algn="ctr">
                        <a:spcAft>
                          <a:spcPts val="0"/>
                        </a:spcAft>
                      </a:pPr>
                      <a:endParaRPr lang="hu-HU" sz="1000" dirty="0">
                        <a:solidFill>
                          <a:srgbClr val="FFCC00"/>
                        </a:solidFill>
                        <a:effectLst/>
                      </a:endParaRPr>
                    </a:p>
                    <a:p>
                      <a:pPr algn="ctr">
                        <a:spcAft>
                          <a:spcPts val="0"/>
                        </a:spcAft>
                      </a:pPr>
                      <a:r>
                        <a:rPr lang="hu-HU" sz="1000" dirty="0">
                          <a:effectLst/>
                        </a:rPr>
                        <a:t/>
                      </a:r>
                      <a:br>
                        <a:rPr lang="hu-HU" sz="1000" dirty="0">
                          <a:effectLst/>
                        </a:rPr>
                      </a:br>
                      <a:r>
                        <a:rPr lang="hu-HU" sz="1000" b="1" dirty="0">
                          <a:solidFill>
                            <a:srgbClr val="FF0000"/>
                          </a:solidFill>
                          <a:effectLst/>
                        </a:rPr>
                        <a:t>Egyszer sarjaztatható</a:t>
                      </a:r>
                      <a:br>
                        <a:rPr lang="hu-HU" sz="1000" b="1" dirty="0">
                          <a:solidFill>
                            <a:srgbClr val="FF0000"/>
                          </a:solidFill>
                          <a:effectLst/>
                        </a:rPr>
                      </a:br>
                      <a:r>
                        <a:rPr lang="hu-HU" sz="1000" dirty="0">
                          <a:effectLst/>
                        </a:rPr>
                        <a:t/>
                      </a:r>
                      <a:br>
                        <a:rPr lang="hu-HU" sz="1000" dirty="0">
                          <a:effectLst/>
                        </a:rPr>
                      </a:br>
                      <a:endParaRPr lang="hu-HU" sz="1000" dirty="0">
                        <a:effectLst/>
                      </a:endParaRPr>
                    </a:p>
                    <a:p>
                      <a:pPr algn="ctr">
                        <a:spcAft>
                          <a:spcPts val="0"/>
                        </a:spcAft>
                      </a:pPr>
                      <a:endParaRPr lang="hu-HU" sz="1000" dirty="0">
                        <a:effectLst/>
                      </a:endParaRPr>
                    </a:p>
                    <a:p>
                      <a:pPr algn="ctr">
                        <a:spcAft>
                          <a:spcPts val="0"/>
                        </a:spcAft>
                      </a:pPr>
                      <a:r>
                        <a:rPr lang="hu-HU" sz="1000" dirty="0">
                          <a:effectLst/>
                        </a:rPr>
                        <a:t/>
                      </a:r>
                      <a:br>
                        <a:rPr lang="hu-HU" sz="1000" dirty="0">
                          <a:effectLst/>
                        </a:rPr>
                      </a:br>
                      <a:r>
                        <a:rPr lang="hu-HU" sz="1000" b="1" dirty="0">
                          <a:solidFill>
                            <a:srgbClr val="92D050"/>
                          </a:solidFill>
                          <a:effectLst/>
                        </a:rPr>
                        <a:t>Kétszer sarjaztatható</a:t>
                      </a:r>
                      <a:endParaRPr lang="hu-HU" sz="1200" b="1" dirty="0">
                        <a:solidFill>
                          <a:srgbClr val="92D050"/>
                        </a:solidFill>
                        <a:effectLst/>
                        <a:latin typeface="Times New Roman"/>
                        <a:ea typeface="Times New Roman"/>
                      </a:endParaRPr>
                    </a:p>
                  </a:txBody>
                  <a:tcPr marL="41060" marR="410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just">
                        <a:spcAft>
                          <a:spcPts val="0"/>
                        </a:spcAft>
                      </a:pPr>
                      <a:endParaRPr lang="hu-HU" sz="1100" dirty="0">
                        <a:effectLst/>
                        <a:latin typeface="Times New Roman"/>
                        <a:ea typeface="Times New Roman"/>
                      </a:endParaRPr>
                    </a:p>
                  </a:txBody>
                  <a:tcPr marL="41060" marR="41060" marT="0" marB="0"/>
                </a:tc>
                <a:extLst>
                  <a:ext uri="{0D108BD9-81ED-4DB2-BD59-A6C34878D82A}">
                    <a16:rowId xmlns:a16="http://schemas.microsoft.com/office/drawing/2014/main" xmlns="" val="10003"/>
                  </a:ext>
                </a:extLst>
              </a:tr>
              <a:tr h="224199">
                <a:tc>
                  <a:txBody>
                    <a:bodyPr/>
                    <a:lstStyle/>
                    <a:p>
                      <a:pPr algn="ctr">
                        <a:spcAft>
                          <a:spcPts val="0"/>
                        </a:spcAft>
                      </a:pPr>
                      <a:r>
                        <a:rPr lang="hu-HU" sz="900" b="1" dirty="0">
                          <a:solidFill>
                            <a:srgbClr val="002060"/>
                          </a:solidFill>
                          <a:effectLst/>
                        </a:rPr>
                        <a:t>8</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002060"/>
                          </a:solidFill>
                          <a:effectLst/>
                        </a:rPr>
                        <a:t>6,2</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002060"/>
                          </a:solidFill>
                          <a:effectLst/>
                        </a:rPr>
                        <a:t>33</a:t>
                      </a:r>
                      <a:endParaRPr lang="hu-HU" sz="1100" b="1">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002060"/>
                          </a:solidFill>
                          <a:effectLst/>
                        </a:rPr>
                        <a:t>2510</a:t>
                      </a:r>
                      <a:endParaRPr lang="hu-HU" sz="1100" b="1">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002060"/>
                          </a:solidFill>
                          <a:effectLst/>
                        </a:rPr>
                        <a:t>2,1</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hu-HU"/>
                    </a:p>
                  </a:txBody>
                  <a:tcPr/>
                </a:tc>
                <a:tc vMerge="1">
                  <a:txBody>
                    <a:bodyPr/>
                    <a:lstStyle/>
                    <a:p>
                      <a:endParaRPr lang="hu-HU"/>
                    </a:p>
                  </a:txBody>
                  <a:tcPr/>
                </a:tc>
                <a:extLst>
                  <a:ext uri="{0D108BD9-81ED-4DB2-BD59-A6C34878D82A}">
                    <a16:rowId xmlns:a16="http://schemas.microsoft.com/office/drawing/2014/main" xmlns="" val="10004"/>
                  </a:ext>
                </a:extLst>
              </a:tr>
              <a:tr h="224199">
                <a:tc>
                  <a:txBody>
                    <a:bodyPr/>
                    <a:lstStyle/>
                    <a:p>
                      <a:pPr algn="ctr">
                        <a:spcAft>
                          <a:spcPts val="0"/>
                        </a:spcAft>
                      </a:pPr>
                      <a:r>
                        <a:rPr lang="hu-HU" sz="900" b="1" dirty="0">
                          <a:solidFill>
                            <a:srgbClr val="002060"/>
                          </a:solidFill>
                          <a:effectLst/>
                        </a:rPr>
                        <a:t>9</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002060"/>
                          </a:solidFill>
                          <a:effectLst/>
                        </a:rPr>
                        <a:t>7,3</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002060"/>
                          </a:solidFill>
                          <a:effectLst/>
                        </a:rPr>
                        <a:t>42</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002060"/>
                          </a:solidFill>
                          <a:effectLst/>
                        </a:rPr>
                        <a:t>2020</a:t>
                      </a:r>
                      <a:endParaRPr lang="hu-HU" sz="1100" b="1">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002060"/>
                          </a:solidFill>
                          <a:effectLst/>
                        </a:rPr>
                        <a:t>2,4</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hu-HU"/>
                    </a:p>
                  </a:txBody>
                  <a:tcPr/>
                </a:tc>
                <a:tc vMerge="1">
                  <a:txBody>
                    <a:bodyPr/>
                    <a:lstStyle/>
                    <a:p>
                      <a:endParaRPr lang="hu-HU"/>
                    </a:p>
                  </a:txBody>
                  <a:tcPr/>
                </a:tc>
                <a:extLst>
                  <a:ext uri="{0D108BD9-81ED-4DB2-BD59-A6C34878D82A}">
                    <a16:rowId xmlns:a16="http://schemas.microsoft.com/office/drawing/2014/main" xmlns="" val="10005"/>
                  </a:ext>
                </a:extLst>
              </a:tr>
              <a:tr h="224199">
                <a:tc>
                  <a:txBody>
                    <a:bodyPr/>
                    <a:lstStyle/>
                    <a:p>
                      <a:pPr algn="ctr">
                        <a:spcAft>
                          <a:spcPts val="0"/>
                        </a:spcAft>
                      </a:pPr>
                      <a:r>
                        <a:rPr lang="hu-HU" sz="900" b="1">
                          <a:solidFill>
                            <a:srgbClr val="002060"/>
                          </a:solidFill>
                          <a:effectLst/>
                        </a:rPr>
                        <a:t>10</a:t>
                      </a:r>
                      <a:endParaRPr lang="hu-HU" sz="1100" b="1">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002060"/>
                          </a:solidFill>
                          <a:effectLst/>
                        </a:rPr>
                        <a:t>8,4</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002060"/>
                          </a:solidFill>
                          <a:effectLst/>
                        </a:rPr>
                        <a:t>52</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002060"/>
                          </a:solidFill>
                          <a:effectLst/>
                        </a:rPr>
                        <a:t>1680</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002060"/>
                          </a:solidFill>
                          <a:effectLst/>
                        </a:rPr>
                        <a:t>2,6</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hu-HU"/>
                    </a:p>
                  </a:txBody>
                  <a:tcPr/>
                </a:tc>
                <a:tc vMerge="1">
                  <a:txBody>
                    <a:bodyPr/>
                    <a:lstStyle/>
                    <a:p>
                      <a:endParaRPr lang="hu-HU"/>
                    </a:p>
                  </a:txBody>
                  <a:tcPr/>
                </a:tc>
                <a:extLst>
                  <a:ext uri="{0D108BD9-81ED-4DB2-BD59-A6C34878D82A}">
                    <a16:rowId xmlns:a16="http://schemas.microsoft.com/office/drawing/2014/main" xmlns="" val="10006"/>
                  </a:ext>
                </a:extLst>
              </a:tr>
              <a:tr h="224199">
                <a:tc>
                  <a:txBody>
                    <a:bodyPr/>
                    <a:lstStyle/>
                    <a:p>
                      <a:pPr algn="ctr">
                        <a:spcAft>
                          <a:spcPts val="0"/>
                        </a:spcAft>
                      </a:pPr>
                      <a:r>
                        <a:rPr lang="hu-HU" sz="900" b="1">
                          <a:solidFill>
                            <a:srgbClr val="002060"/>
                          </a:solidFill>
                          <a:effectLst/>
                        </a:rPr>
                        <a:t>11</a:t>
                      </a:r>
                      <a:endParaRPr lang="hu-HU" sz="1100" b="1">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002060"/>
                          </a:solidFill>
                          <a:effectLst/>
                        </a:rPr>
                        <a:t>9,5</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002060"/>
                          </a:solidFill>
                          <a:effectLst/>
                        </a:rPr>
                        <a:t>63</a:t>
                      </a:r>
                      <a:endParaRPr lang="hu-HU" sz="1100" b="1">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002060"/>
                          </a:solidFill>
                          <a:effectLst/>
                        </a:rPr>
                        <a:t>1435</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002060"/>
                          </a:solidFill>
                          <a:effectLst/>
                        </a:rPr>
                        <a:t>2,8</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hu-HU"/>
                    </a:p>
                  </a:txBody>
                  <a:tcPr/>
                </a:tc>
                <a:tc vMerge="1">
                  <a:txBody>
                    <a:bodyPr/>
                    <a:lstStyle/>
                    <a:p>
                      <a:endParaRPr lang="hu-HU"/>
                    </a:p>
                  </a:txBody>
                  <a:tcPr/>
                </a:tc>
                <a:extLst>
                  <a:ext uri="{0D108BD9-81ED-4DB2-BD59-A6C34878D82A}">
                    <a16:rowId xmlns:a16="http://schemas.microsoft.com/office/drawing/2014/main" xmlns="" val="10007"/>
                  </a:ext>
                </a:extLst>
              </a:tr>
              <a:tr h="224199">
                <a:tc>
                  <a:txBody>
                    <a:bodyPr/>
                    <a:lstStyle/>
                    <a:p>
                      <a:pPr algn="ctr">
                        <a:spcAft>
                          <a:spcPts val="0"/>
                        </a:spcAft>
                      </a:pPr>
                      <a:r>
                        <a:rPr lang="hu-HU" sz="900" b="1">
                          <a:solidFill>
                            <a:srgbClr val="002060"/>
                          </a:solidFill>
                          <a:effectLst/>
                        </a:rPr>
                        <a:t>12</a:t>
                      </a:r>
                      <a:endParaRPr lang="hu-HU" sz="1100" b="1">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002060"/>
                          </a:solidFill>
                          <a:effectLst/>
                        </a:rPr>
                        <a:t>10,4</a:t>
                      </a:r>
                      <a:endParaRPr lang="hu-HU" sz="1100" b="1">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002060"/>
                          </a:solidFill>
                          <a:effectLst/>
                        </a:rPr>
                        <a:t>73</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002060"/>
                          </a:solidFill>
                          <a:effectLst/>
                        </a:rPr>
                        <a:t>1250</a:t>
                      </a:r>
                      <a:endParaRPr lang="hu-HU" sz="1100" b="1">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002060"/>
                          </a:solidFill>
                          <a:effectLst/>
                        </a:rPr>
                        <a:t>3,0</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hu-HU"/>
                    </a:p>
                  </a:txBody>
                  <a:tcPr/>
                </a:tc>
                <a:tc vMerge="1">
                  <a:txBody>
                    <a:bodyPr/>
                    <a:lstStyle/>
                    <a:p>
                      <a:endParaRPr lang="hu-HU"/>
                    </a:p>
                  </a:txBody>
                  <a:tcPr/>
                </a:tc>
                <a:extLst>
                  <a:ext uri="{0D108BD9-81ED-4DB2-BD59-A6C34878D82A}">
                    <a16:rowId xmlns:a16="http://schemas.microsoft.com/office/drawing/2014/main" xmlns="" val="10008"/>
                  </a:ext>
                </a:extLst>
              </a:tr>
              <a:tr h="224199">
                <a:tc>
                  <a:txBody>
                    <a:bodyPr/>
                    <a:lstStyle/>
                    <a:p>
                      <a:pPr algn="ctr">
                        <a:spcAft>
                          <a:spcPts val="0"/>
                        </a:spcAft>
                      </a:pPr>
                      <a:r>
                        <a:rPr lang="hu-HU" sz="900" b="1">
                          <a:solidFill>
                            <a:srgbClr val="002060"/>
                          </a:solidFill>
                          <a:effectLst/>
                        </a:rPr>
                        <a:t>13</a:t>
                      </a:r>
                      <a:endParaRPr lang="hu-HU" sz="1100" b="1">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002060"/>
                          </a:solidFill>
                          <a:effectLst/>
                        </a:rPr>
                        <a:t>11,4</a:t>
                      </a:r>
                      <a:endParaRPr lang="hu-HU" sz="1100" b="1">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002060"/>
                          </a:solidFill>
                          <a:effectLst/>
                        </a:rPr>
                        <a:t>85</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002060"/>
                          </a:solidFill>
                          <a:effectLst/>
                        </a:rPr>
                        <a:t>1100</a:t>
                      </a:r>
                      <a:endParaRPr lang="hu-HU" sz="1100" b="1">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002060"/>
                          </a:solidFill>
                          <a:effectLst/>
                        </a:rPr>
                        <a:t>3,2</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hu-HU"/>
                    </a:p>
                  </a:txBody>
                  <a:tcPr/>
                </a:tc>
                <a:tc vMerge="1">
                  <a:txBody>
                    <a:bodyPr/>
                    <a:lstStyle/>
                    <a:p>
                      <a:endParaRPr lang="hu-HU"/>
                    </a:p>
                  </a:txBody>
                  <a:tcPr/>
                </a:tc>
                <a:extLst>
                  <a:ext uri="{0D108BD9-81ED-4DB2-BD59-A6C34878D82A}">
                    <a16:rowId xmlns:a16="http://schemas.microsoft.com/office/drawing/2014/main" xmlns="" val="10009"/>
                  </a:ext>
                </a:extLst>
              </a:tr>
              <a:tr h="224199">
                <a:tc>
                  <a:txBody>
                    <a:bodyPr/>
                    <a:lstStyle/>
                    <a:p>
                      <a:pPr algn="ctr">
                        <a:spcAft>
                          <a:spcPts val="0"/>
                        </a:spcAft>
                      </a:pPr>
                      <a:r>
                        <a:rPr lang="hu-HU" sz="900" b="1">
                          <a:solidFill>
                            <a:srgbClr val="002060"/>
                          </a:solidFill>
                          <a:effectLst/>
                        </a:rPr>
                        <a:t>14</a:t>
                      </a:r>
                      <a:endParaRPr lang="hu-HU" sz="1100" b="1">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002060"/>
                          </a:solidFill>
                          <a:effectLst/>
                        </a:rPr>
                        <a:t>12,5</a:t>
                      </a:r>
                      <a:endParaRPr lang="hu-HU" sz="1100" b="1">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002060"/>
                          </a:solidFill>
                          <a:effectLst/>
                        </a:rPr>
                        <a:t>98</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002060"/>
                          </a:solidFill>
                          <a:effectLst/>
                        </a:rPr>
                        <a:t>985</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002060"/>
                          </a:solidFill>
                          <a:effectLst/>
                        </a:rPr>
                        <a:t>3,4</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hu-HU"/>
                    </a:p>
                  </a:txBody>
                  <a:tcPr/>
                </a:tc>
                <a:tc vMerge="1">
                  <a:txBody>
                    <a:bodyPr/>
                    <a:lstStyle/>
                    <a:p>
                      <a:endParaRPr lang="hu-HU"/>
                    </a:p>
                  </a:txBody>
                  <a:tcPr/>
                </a:tc>
                <a:extLst>
                  <a:ext uri="{0D108BD9-81ED-4DB2-BD59-A6C34878D82A}">
                    <a16:rowId xmlns:a16="http://schemas.microsoft.com/office/drawing/2014/main" xmlns="" val="10010"/>
                  </a:ext>
                </a:extLst>
              </a:tr>
              <a:tr h="224199">
                <a:tc>
                  <a:txBody>
                    <a:bodyPr/>
                    <a:lstStyle/>
                    <a:p>
                      <a:pPr algn="ctr">
                        <a:spcAft>
                          <a:spcPts val="0"/>
                        </a:spcAft>
                      </a:pPr>
                      <a:r>
                        <a:rPr lang="hu-HU" sz="900" b="1">
                          <a:solidFill>
                            <a:srgbClr val="002060"/>
                          </a:solidFill>
                          <a:effectLst/>
                        </a:rPr>
                        <a:t>15</a:t>
                      </a:r>
                      <a:endParaRPr lang="hu-HU" sz="1100" b="1">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002060"/>
                          </a:solidFill>
                          <a:effectLst/>
                        </a:rPr>
                        <a:t>13,5</a:t>
                      </a:r>
                      <a:endParaRPr lang="hu-HU" sz="1100" b="1">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002060"/>
                          </a:solidFill>
                          <a:effectLst/>
                        </a:rPr>
                        <a:t>111</a:t>
                      </a:r>
                      <a:endParaRPr lang="hu-HU" sz="1100" b="1">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002060"/>
                          </a:solidFill>
                          <a:effectLst/>
                        </a:rPr>
                        <a:t>890</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002060"/>
                          </a:solidFill>
                          <a:effectLst/>
                        </a:rPr>
                        <a:t>3,6</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hu-HU"/>
                    </a:p>
                  </a:txBody>
                  <a:tcPr/>
                </a:tc>
                <a:tc vMerge="1">
                  <a:txBody>
                    <a:bodyPr/>
                    <a:lstStyle/>
                    <a:p>
                      <a:endParaRPr lang="hu-HU"/>
                    </a:p>
                  </a:txBody>
                  <a:tcPr/>
                </a:tc>
                <a:extLst>
                  <a:ext uri="{0D108BD9-81ED-4DB2-BD59-A6C34878D82A}">
                    <a16:rowId xmlns:a16="http://schemas.microsoft.com/office/drawing/2014/main" xmlns="" val="10011"/>
                  </a:ext>
                </a:extLst>
              </a:tr>
              <a:tr h="224199">
                <a:tc>
                  <a:txBody>
                    <a:bodyPr/>
                    <a:lstStyle/>
                    <a:p>
                      <a:pPr algn="ctr">
                        <a:spcAft>
                          <a:spcPts val="0"/>
                        </a:spcAft>
                      </a:pPr>
                      <a:r>
                        <a:rPr lang="hu-HU" sz="900" b="1">
                          <a:solidFill>
                            <a:srgbClr val="002060"/>
                          </a:solidFill>
                          <a:effectLst/>
                        </a:rPr>
                        <a:t>16</a:t>
                      </a:r>
                      <a:endParaRPr lang="hu-HU" sz="1100" b="1">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002060"/>
                          </a:solidFill>
                          <a:effectLst/>
                        </a:rPr>
                        <a:t>14,5</a:t>
                      </a:r>
                      <a:endParaRPr lang="hu-HU" sz="1100" b="1">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002060"/>
                          </a:solidFill>
                          <a:effectLst/>
                        </a:rPr>
                        <a:t>125</a:t>
                      </a:r>
                      <a:endParaRPr lang="hu-HU" sz="1100" b="1">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002060"/>
                          </a:solidFill>
                          <a:effectLst/>
                        </a:rPr>
                        <a:t>810</a:t>
                      </a:r>
                      <a:endParaRPr lang="hu-HU" sz="1100" b="1">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002060"/>
                          </a:solidFill>
                          <a:effectLst/>
                        </a:rPr>
                        <a:t>3,8</a:t>
                      </a:r>
                      <a:endParaRPr lang="hu-HU" sz="1100" b="1" dirty="0">
                        <a:solidFill>
                          <a:srgbClr val="00206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hu-HU"/>
                    </a:p>
                  </a:txBody>
                  <a:tcPr/>
                </a:tc>
                <a:tc vMerge="1">
                  <a:txBody>
                    <a:bodyPr/>
                    <a:lstStyle/>
                    <a:p>
                      <a:endParaRPr lang="hu-HU"/>
                    </a:p>
                  </a:txBody>
                  <a:tcPr/>
                </a:tc>
                <a:extLst>
                  <a:ext uri="{0D108BD9-81ED-4DB2-BD59-A6C34878D82A}">
                    <a16:rowId xmlns:a16="http://schemas.microsoft.com/office/drawing/2014/main" xmlns="" val="10012"/>
                  </a:ext>
                </a:extLst>
              </a:tr>
              <a:tr h="224199">
                <a:tc>
                  <a:txBody>
                    <a:bodyPr/>
                    <a:lstStyle/>
                    <a:p>
                      <a:pPr algn="ctr">
                        <a:spcAft>
                          <a:spcPts val="0"/>
                        </a:spcAft>
                      </a:pPr>
                      <a:r>
                        <a:rPr lang="hu-HU" sz="900" dirty="0">
                          <a:solidFill>
                            <a:srgbClr val="FFCC00"/>
                          </a:solidFill>
                          <a:effectLst/>
                        </a:rPr>
                        <a:t>17</a:t>
                      </a:r>
                      <a:endParaRPr lang="hu-HU" sz="1100" dirty="0">
                        <a:solidFill>
                          <a:srgbClr val="FFCC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dirty="0">
                          <a:solidFill>
                            <a:srgbClr val="FFCC00"/>
                          </a:solidFill>
                          <a:effectLst/>
                        </a:rPr>
                        <a:t>15,3</a:t>
                      </a:r>
                      <a:endParaRPr lang="hu-HU" sz="1100" dirty="0">
                        <a:solidFill>
                          <a:srgbClr val="FFCC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a:solidFill>
                            <a:srgbClr val="FFCC00"/>
                          </a:solidFill>
                          <a:effectLst/>
                        </a:rPr>
                        <a:t>138</a:t>
                      </a:r>
                      <a:endParaRPr lang="hu-HU" sz="1100">
                        <a:solidFill>
                          <a:srgbClr val="FFCC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a:solidFill>
                            <a:srgbClr val="FFCC00"/>
                          </a:solidFill>
                          <a:effectLst/>
                        </a:rPr>
                        <a:t>740</a:t>
                      </a:r>
                      <a:endParaRPr lang="hu-HU" sz="1100">
                        <a:solidFill>
                          <a:srgbClr val="FFCC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dirty="0">
                          <a:solidFill>
                            <a:srgbClr val="FFCC00"/>
                          </a:solidFill>
                          <a:effectLst/>
                        </a:rPr>
                        <a:t>4,0</a:t>
                      </a:r>
                      <a:endParaRPr lang="hu-HU" sz="1100" dirty="0">
                        <a:solidFill>
                          <a:srgbClr val="FFCC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hu-HU"/>
                    </a:p>
                  </a:txBody>
                  <a:tcPr/>
                </a:tc>
                <a:tc vMerge="1">
                  <a:txBody>
                    <a:bodyPr/>
                    <a:lstStyle/>
                    <a:p>
                      <a:endParaRPr lang="hu-HU"/>
                    </a:p>
                  </a:txBody>
                  <a:tcPr/>
                </a:tc>
                <a:extLst>
                  <a:ext uri="{0D108BD9-81ED-4DB2-BD59-A6C34878D82A}">
                    <a16:rowId xmlns:a16="http://schemas.microsoft.com/office/drawing/2014/main" xmlns="" val="10013"/>
                  </a:ext>
                </a:extLst>
              </a:tr>
              <a:tr h="224199">
                <a:tc>
                  <a:txBody>
                    <a:bodyPr/>
                    <a:lstStyle/>
                    <a:p>
                      <a:pPr algn="ctr">
                        <a:spcAft>
                          <a:spcPts val="0"/>
                        </a:spcAft>
                      </a:pPr>
                      <a:r>
                        <a:rPr lang="hu-HU" sz="900">
                          <a:solidFill>
                            <a:srgbClr val="FFCC00"/>
                          </a:solidFill>
                          <a:effectLst/>
                        </a:rPr>
                        <a:t>18</a:t>
                      </a:r>
                      <a:endParaRPr lang="hu-HU" sz="1100">
                        <a:solidFill>
                          <a:srgbClr val="FFCC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dirty="0">
                          <a:solidFill>
                            <a:srgbClr val="FFCC00"/>
                          </a:solidFill>
                          <a:effectLst/>
                        </a:rPr>
                        <a:t>16,3</a:t>
                      </a:r>
                      <a:endParaRPr lang="hu-HU" sz="1100" dirty="0">
                        <a:solidFill>
                          <a:srgbClr val="FFCC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dirty="0">
                          <a:solidFill>
                            <a:srgbClr val="FFCC00"/>
                          </a:solidFill>
                          <a:effectLst/>
                        </a:rPr>
                        <a:t>154</a:t>
                      </a:r>
                      <a:endParaRPr lang="hu-HU" sz="1100" dirty="0">
                        <a:solidFill>
                          <a:srgbClr val="FFCC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dirty="0">
                          <a:solidFill>
                            <a:srgbClr val="FFCC00"/>
                          </a:solidFill>
                          <a:effectLst/>
                        </a:rPr>
                        <a:t>685</a:t>
                      </a:r>
                      <a:endParaRPr lang="hu-HU" sz="1100" dirty="0">
                        <a:solidFill>
                          <a:srgbClr val="FFCC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dirty="0">
                          <a:solidFill>
                            <a:srgbClr val="FFCC00"/>
                          </a:solidFill>
                          <a:effectLst/>
                        </a:rPr>
                        <a:t>4,1</a:t>
                      </a:r>
                      <a:endParaRPr lang="hu-HU" sz="1100" dirty="0">
                        <a:solidFill>
                          <a:srgbClr val="FFCC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hu-HU"/>
                    </a:p>
                  </a:txBody>
                  <a:tcPr/>
                </a:tc>
                <a:tc vMerge="1">
                  <a:txBody>
                    <a:bodyPr/>
                    <a:lstStyle/>
                    <a:p>
                      <a:endParaRPr lang="hu-HU"/>
                    </a:p>
                  </a:txBody>
                  <a:tcPr/>
                </a:tc>
                <a:extLst>
                  <a:ext uri="{0D108BD9-81ED-4DB2-BD59-A6C34878D82A}">
                    <a16:rowId xmlns:a16="http://schemas.microsoft.com/office/drawing/2014/main" xmlns="" val="10014"/>
                  </a:ext>
                </a:extLst>
              </a:tr>
              <a:tr h="224199">
                <a:tc>
                  <a:txBody>
                    <a:bodyPr/>
                    <a:lstStyle/>
                    <a:p>
                      <a:pPr algn="ctr">
                        <a:spcAft>
                          <a:spcPts val="0"/>
                        </a:spcAft>
                      </a:pPr>
                      <a:r>
                        <a:rPr lang="hu-HU" sz="900">
                          <a:solidFill>
                            <a:srgbClr val="FFCC00"/>
                          </a:solidFill>
                          <a:effectLst/>
                        </a:rPr>
                        <a:t>19</a:t>
                      </a:r>
                      <a:endParaRPr lang="hu-HU" sz="1100">
                        <a:solidFill>
                          <a:srgbClr val="FFCC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dirty="0">
                          <a:solidFill>
                            <a:srgbClr val="FFCC00"/>
                          </a:solidFill>
                          <a:effectLst/>
                        </a:rPr>
                        <a:t>17,2</a:t>
                      </a:r>
                      <a:endParaRPr lang="hu-HU" sz="1100" dirty="0">
                        <a:solidFill>
                          <a:srgbClr val="FFCC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a:solidFill>
                            <a:srgbClr val="FFCC00"/>
                          </a:solidFill>
                          <a:effectLst/>
                        </a:rPr>
                        <a:t>170</a:t>
                      </a:r>
                      <a:endParaRPr lang="hu-HU" sz="1100">
                        <a:solidFill>
                          <a:srgbClr val="FFCC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dirty="0">
                          <a:solidFill>
                            <a:srgbClr val="FFCC00"/>
                          </a:solidFill>
                          <a:effectLst/>
                        </a:rPr>
                        <a:t>635</a:t>
                      </a:r>
                      <a:endParaRPr lang="hu-HU" sz="1100" dirty="0">
                        <a:solidFill>
                          <a:srgbClr val="FFCC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dirty="0">
                          <a:solidFill>
                            <a:srgbClr val="FFCC00"/>
                          </a:solidFill>
                          <a:effectLst/>
                        </a:rPr>
                        <a:t>4,3</a:t>
                      </a:r>
                      <a:endParaRPr lang="hu-HU" sz="1100" dirty="0">
                        <a:solidFill>
                          <a:srgbClr val="FFCC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hu-HU"/>
                    </a:p>
                  </a:txBody>
                  <a:tcPr/>
                </a:tc>
                <a:tc vMerge="1">
                  <a:txBody>
                    <a:bodyPr/>
                    <a:lstStyle/>
                    <a:p>
                      <a:endParaRPr lang="hu-HU"/>
                    </a:p>
                  </a:txBody>
                  <a:tcPr/>
                </a:tc>
                <a:extLst>
                  <a:ext uri="{0D108BD9-81ED-4DB2-BD59-A6C34878D82A}">
                    <a16:rowId xmlns:a16="http://schemas.microsoft.com/office/drawing/2014/main" xmlns="" val="10015"/>
                  </a:ext>
                </a:extLst>
              </a:tr>
              <a:tr h="224199">
                <a:tc>
                  <a:txBody>
                    <a:bodyPr/>
                    <a:lstStyle/>
                    <a:p>
                      <a:pPr algn="ctr">
                        <a:spcAft>
                          <a:spcPts val="0"/>
                        </a:spcAft>
                      </a:pPr>
                      <a:r>
                        <a:rPr lang="hu-HU" sz="900">
                          <a:solidFill>
                            <a:srgbClr val="FFCC00"/>
                          </a:solidFill>
                          <a:effectLst/>
                        </a:rPr>
                        <a:t>20</a:t>
                      </a:r>
                      <a:endParaRPr lang="hu-HU" sz="1100">
                        <a:solidFill>
                          <a:srgbClr val="FFCC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a:solidFill>
                            <a:srgbClr val="FFCC00"/>
                          </a:solidFill>
                          <a:effectLst/>
                        </a:rPr>
                        <a:t>18,2</a:t>
                      </a:r>
                      <a:endParaRPr lang="hu-HU" sz="1100">
                        <a:solidFill>
                          <a:srgbClr val="FFCC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a:solidFill>
                            <a:srgbClr val="FFCC00"/>
                          </a:solidFill>
                          <a:effectLst/>
                        </a:rPr>
                        <a:t>187</a:t>
                      </a:r>
                      <a:endParaRPr lang="hu-HU" sz="1100">
                        <a:solidFill>
                          <a:srgbClr val="FFCC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a:solidFill>
                            <a:srgbClr val="FFCC00"/>
                          </a:solidFill>
                          <a:effectLst/>
                        </a:rPr>
                        <a:t>590</a:t>
                      </a:r>
                      <a:endParaRPr lang="hu-HU" sz="1100">
                        <a:solidFill>
                          <a:srgbClr val="FFCC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dirty="0">
                          <a:solidFill>
                            <a:srgbClr val="FFCC00"/>
                          </a:solidFill>
                          <a:effectLst/>
                        </a:rPr>
                        <a:t>4,</a:t>
                      </a:r>
                      <a:r>
                        <a:rPr lang="hu-HU" sz="900" dirty="0" err="1">
                          <a:solidFill>
                            <a:srgbClr val="FFCC00"/>
                          </a:solidFill>
                          <a:effectLst/>
                        </a:rPr>
                        <a:t>4</a:t>
                      </a:r>
                      <a:endParaRPr lang="hu-HU" sz="1100" dirty="0">
                        <a:solidFill>
                          <a:srgbClr val="FFCC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hu-HU"/>
                    </a:p>
                  </a:txBody>
                  <a:tcPr/>
                </a:tc>
                <a:tc vMerge="1">
                  <a:txBody>
                    <a:bodyPr/>
                    <a:lstStyle/>
                    <a:p>
                      <a:endParaRPr lang="hu-HU"/>
                    </a:p>
                  </a:txBody>
                  <a:tcPr/>
                </a:tc>
                <a:extLst>
                  <a:ext uri="{0D108BD9-81ED-4DB2-BD59-A6C34878D82A}">
                    <a16:rowId xmlns:a16="http://schemas.microsoft.com/office/drawing/2014/main" xmlns="" val="10016"/>
                  </a:ext>
                </a:extLst>
              </a:tr>
              <a:tr h="224199">
                <a:tc>
                  <a:txBody>
                    <a:bodyPr/>
                    <a:lstStyle/>
                    <a:p>
                      <a:pPr algn="ctr">
                        <a:spcAft>
                          <a:spcPts val="0"/>
                        </a:spcAft>
                      </a:pPr>
                      <a:r>
                        <a:rPr lang="hu-HU" sz="900" b="1" dirty="0">
                          <a:solidFill>
                            <a:srgbClr val="FF0000"/>
                          </a:solidFill>
                          <a:effectLst/>
                        </a:rPr>
                        <a:t>21</a:t>
                      </a:r>
                      <a:endParaRPr lang="hu-HU" sz="1100" b="1" dirty="0">
                        <a:solidFill>
                          <a:srgbClr val="FF00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FF0000"/>
                          </a:solidFill>
                          <a:effectLst/>
                        </a:rPr>
                        <a:t>19,1</a:t>
                      </a:r>
                      <a:endParaRPr lang="hu-HU" sz="1100" b="1" dirty="0">
                        <a:solidFill>
                          <a:srgbClr val="FF00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FF0000"/>
                          </a:solidFill>
                          <a:effectLst/>
                        </a:rPr>
                        <a:t>205</a:t>
                      </a:r>
                      <a:endParaRPr lang="hu-HU" sz="1100" b="1" dirty="0">
                        <a:solidFill>
                          <a:srgbClr val="FF00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FF0000"/>
                          </a:solidFill>
                          <a:effectLst/>
                        </a:rPr>
                        <a:t>550</a:t>
                      </a:r>
                      <a:endParaRPr lang="hu-HU" sz="1100" b="1">
                        <a:solidFill>
                          <a:srgbClr val="FF00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FF0000"/>
                          </a:solidFill>
                          <a:effectLst/>
                        </a:rPr>
                        <a:t>4,5</a:t>
                      </a:r>
                      <a:endParaRPr lang="hu-HU" sz="1100" b="1" dirty="0">
                        <a:solidFill>
                          <a:srgbClr val="FF00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hu-HU"/>
                    </a:p>
                  </a:txBody>
                  <a:tcPr/>
                </a:tc>
                <a:tc vMerge="1">
                  <a:txBody>
                    <a:bodyPr/>
                    <a:lstStyle/>
                    <a:p>
                      <a:endParaRPr lang="hu-HU"/>
                    </a:p>
                  </a:txBody>
                  <a:tcPr/>
                </a:tc>
                <a:extLst>
                  <a:ext uri="{0D108BD9-81ED-4DB2-BD59-A6C34878D82A}">
                    <a16:rowId xmlns:a16="http://schemas.microsoft.com/office/drawing/2014/main" xmlns="" val="10017"/>
                  </a:ext>
                </a:extLst>
              </a:tr>
              <a:tr h="224199">
                <a:tc>
                  <a:txBody>
                    <a:bodyPr/>
                    <a:lstStyle/>
                    <a:p>
                      <a:pPr algn="ctr">
                        <a:spcAft>
                          <a:spcPts val="0"/>
                        </a:spcAft>
                      </a:pPr>
                      <a:r>
                        <a:rPr lang="hu-HU" sz="900" b="1">
                          <a:solidFill>
                            <a:srgbClr val="FF0000"/>
                          </a:solidFill>
                          <a:effectLst/>
                        </a:rPr>
                        <a:t>22</a:t>
                      </a:r>
                      <a:endParaRPr lang="hu-HU" sz="1100" b="1">
                        <a:solidFill>
                          <a:srgbClr val="FF00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FF0000"/>
                          </a:solidFill>
                          <a:effectLst/>
                        </a:rPr>
                        <a:t>19,9</a:t>
                      </a:r>
                      <a:endParaRPr lang="hu-HU" sz="1100" b="1">
                        <a:solidFill>
                          <a:srgbClr val="FF00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FF0000"/>
                          </a:solidFill>
                          <a:effectLst/>
                        </a:rPr>
                        <a:t>221</a:t>
                      </a:r>
                      <a:endParaRPr lang="hu-HU" sz="1100" b="1" dirty="0">
                        <a:solidFill>
                          <a:srgbClr val="FF00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FF0000"/>
                          </a:solidFill>
                          <a:effectLst/>
                        </a:rPr>
                        <a:t>520</a:t>
                      </a:r>
                      <a:endParaRPr lang="hu-HU" sz="1100" b="1" dirty="0">
                        <a:solidFill>
                          <a:srgbClr val="FF00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FF0000"/>
                          </a:solidFill>
                          <a:effectLst/>
                        </a:rPr>
                        <a:t>4,7</a:t>
                      </a:r>
                      <a:endParaRPr lang="hu-HU" sz="1100" b="1" dirty="0">
                        <a:solidFill>
                          <a:srgbClr val="FF00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hu-HU"/>
                    </a:p>
                  </a:txBody>
                  <a:tcPr/>
                </a:tc>
                <a:tc vMerge="1">
                  <a:txBody>
                    <a:bodyPr/>
                    <a:lstStyle/>
                    <a:p>
                      <a:endParaRPr lang="hu-HU"/>
                    </a:p>
                  </a:txBody>
                  <a:tcPr/>
                </a:tc>
                <a:extLst>
                  <a:ext uri="{0D108BD9-81ED-4DB2-BD59-A6C34878D82A}">
                    <a16:rowId xmlns:a16="http://schemas.microsoft.com/office/drawing/2014/main" xmlns="" val="10018"/>
                  </a:ext>
                </a:extLst>
              </a:tr>
              <a:tr h="224199">
                <a:tc>
                  <a:txBody>
                    <a:bodyPr/>
                    <a:lstStyle/>
                    <a:p>
                      <a:pPr algn="ctr">
                        <a:spcAft>
                          <a:spcPts val="0"/>
                        </a:spcAft>
                      </a:pPr>
                      <a:r>
                        <a:rPr lang="hu-HU" sz="900" b="1">
                          <a:solidFill>
                            <a:srgbClr val="FF0000"/>
                          </a:solidFill>
                          <a:effectLst/>
                        </a:rPr>
                        <a:t>23</a:t>
                      </a:r>
                      <a:endParaRPr lang="hu-HU" sz="1100" b="1">
                        <a:solidFill>
                          <a:srgbClr val="FF00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FF0000"/>
                          </a:solidFill>
                          <a:effectLst/>
                        </a:rPr>
                        <a:t>20,8</a:t>
                      </a:r>
                      <a:endParaRPr lang="hu-HU" sz="1100" b="1">
                        <a:solidFill>
                          <a:srgbClr val="FF00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FF0000"/>
                          </a:solidFill>
                          <a:effectLst/>
                        </a:rPr>
                        <a:t>241</a:t>
                      </a:r>
                      <a:endParaRPr lang="hu-HU" sz="1100" b="1">
                        <a:solidFill>
                          <a:srgbClr val="FF00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FF0000"/>
                          </a:solidFill>
                          <a:effectLst/>
                        </a:rPr>
                        <a:t>490</a:t>
                      </a:r>
                      <a:endParaRPr lang="hu-HU" sz="1100" b="1">
                        <a:solidFill>
                          <a:srgbClr val="FF00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FF0000"/>
                          </a:solidFill>
                          <a:effectLst/>
                        </a:rPr>
                        <a:t>4,8</a:t>
                      </a:r>
                      <a:endParaRPr lang="hu-HU" sz="1100" b="1" dirty="0">
                        <a:solidFill>
                          <a:srgbClr val="FF00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hu-HU"/>
                    </a:p>
                  </a:txBody>
                  <a:tcPr/>
                </a:tc>
                <a:tc vMerge="1">
                  <a:txBody>
                    <a:bodyPr/>
                    <a:lstStyle/>
                    <a:p>
                      <a:endParaRPr lang="hu-HU"/>
                    </a:p>
                  </a:txBody>
                  <a:tcPr/>
                </a:tc>
                <a:extLst>
                  <a:ext uri="{0D108BD9-81ED-4DB2-BD59-A6C34878D82A}">
                    <a16:rowId xmlns:a16="http://schemas.microsoft.com/office/drawing/2014/main" xmlns="" val="10019"/>
                  </a:ext>
                </a:extLst>
              </a:tr>
              <a:tr h="224199">
                <a:tc>
                  <a:txBody>
                    <a:bodyPr/>
                    <a:lstStyle/>
                    <a:p>
                      <a:pPr algn="ctr">
                        <a:spcAft>
                          <a:spcPts val="0"/>
                        </a:spcAft>
                      </a:pPr>
                      <a:r>
                        <a:rPr lang="hu-HU" sz="900" b="1">
                          <a:solidFill>
                            <a:srgbClr val="FF0000"/>
                          </a:solidFill>
                          <a:effectLst/>
                        </a:rPr>
                        <a:t>24</a:t>
                      </a:r>
                      <a:endParaRPr lang="hu-HU" sz="1100" b="1">
                        <a:solidFill>
                          <a:srgbClr val="FF00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FF0000"/>
                          </a:solidFill>
                          <a:effectLst/>
                        </a:rPr>
                        <a:t>21,8</a:t>
                      </a:r>
                      <a:endParaRPr lang="hu-HU" sz="1100" b="1">
                        <a:solidFill>
                          <a:srgbClr val="FF00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FF0000"/>
                          </a:solidFill>
                          <a:effectLst/>
                        </a:rPr>
                        <a:t>260</a:t>
                      </a:r>
                      <a:endParaRPr lang="hu-HU" sz="1100" b="1">
                        <a:solidFill>
                          <a:srgbClr val="FF00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FF0000"/>
                          </a:solidFill>
                          <a:effectLst/>
                        </a:rPr>
                        <a:t>460</a:t>
                      </a:r>
                      <a:endParaRPr lang="hu-HU" sz="1100" b="1">
                        <a:solidFill>
                          <a:srgbClr val="FF00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FF0000"/>
                          </a:solidFill>
                          <a:effectLst/>
                        </a:rPr>
                        <a:t>5,0</a:t>
                      </a:r>
                      <a:endParaRPr lang="hu-HU" sz="1100" b="1" dirty="0">
                        <a:solidFill>
                          <a:srgbClr val="FF000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hu-HU"/>
                    </a:p>
                  </a:txBody>
                  <a:tcPr/>
                </a:tc>
                <a:tc vMerge="1">
                  <a:txBody>
                    <a:bodyPr/>
                    <a:lstStyle/>
                    <a:p>
                      <a:endParaRPr lang="hu-HU"/>
                    </a:p>
                  </a:txBody>
                  <a:tcPr/>
                </a:tc>
                <a:extLst>
                  <a:ext uri="{0D108BD9-81ED-4DB2-BD59-A6C34878D82A}">
                    <a16:rowId xmlns:a16="http://schemas.microsoft.com/office/drawing/2014/main" xmlns="" val="10020"/>
                  </a:ext>
                </a:extLst>
              </a:tr>
              <a:tr h="224199">
                <a:tc>
                  <a:txBody>
                    <a:bodyPr/>
                    <a:lstStyle/>
                    <a:p>
                      <a:pPr algn="ctr">
                        <a:spcAft>
                          <a:spcPts val="0"/>
                        </a:spcAft>
                      </a:pPr>
                      <a:r>
                        <a:rPr lang="hu-HU" sz="900" b="1" dirty="0">
                          <a:solidFill>
                            <a:srgbClr val="92D050"/>
                          </a:solidFill>
                          <a:effectLst/>
                        </a:rPr>
                        <a:t>25</a:t>
                      </a:r>
                      <a:endParaRPr lang="hu-HU" sz="1100" b="1" dirty="0">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92D050"/>
                          </a:solidFill>
                          <a:effectLst/>
                        </a:rPr>
                        <a:t>22,7</a:t>
                      </a:r>
                      <a:endParaRPr lang="hu-HU" sz="1100" b="1" dirty="0">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92D050"/>
                          </a:solidFill>
                          <a:effectLst/>
                        </a:rPr>
                        <a:t>280</a:t>
                      </a:r>
                      <a:endParaRPr lang="hu-HU" sz="1100" b="1" dirty="0">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92D050"/>
                          </a:solidFill>
                          <a:effectLst/>
                        </a:rPr>
                        <a:t>440</a:t>
                      </a:r>
                      <a:endParaRPr lang="hu-HU" sz="1100" b="1">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92D050"/>
                          </a:solidFill>
                          <a:effectLst/>
                        </a:rPr>
                        <a:t>5,1</a:t>
                      </a:r>
                      <a:endParaRPr lang="hu-HU" sz="1100" b="1" dirty="0">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hu-HU"/>
                    </a:p>
                  </a:txBody>
                  <a:tcPr/>
                </a:tc>
                <a:tc vMerge="1">
                  <a:txBody>
                    <a:bodyPr/>
                    <a:lstStyle/>
                    <a:p>
                      <a:endParaRPr lang="hu-HU"/>
                    </a:p>
                  </a:txBody>
                  <a:tcPr/>
                </a:tc>
                <a:extLst>
                  <a:ext uri="{0D108BD9-81ED-4DB2-BD59-A6C34878D82A}">
                    <a16:rowId xmlns:a16="http://schemas.microsoft.com/office/drawing/2014/main" xmlns="" val="10021"/>
                  </a:ext>
                </a:extLst>
              </a:tr>
              <a:tr h="224199">
                <a:tc>
                  <a:txBody>
                    <a:bodyPr/>
                    <a:lstStyle/>
                    <a:p>
                      <a:pPr algn="ctr">
                        <a:spcAft>
                          <a:spcPts val="0"/>
                        </a:spcAft>
                      </a:pPr>
                      <a:r>
                        <a:rPr lang="hu-HU" sz="900" b="1">
                          <a:solidFill>
                            <a:srgbClr val="92D050"/>
                          </a:solidFill>
                          <a:effectLst/>
                        </a:rPr>
                        <a:t>26</a:t>
                      </a:r>
                      <a:endParaRPr lang="hu-HU" sz="1100" b="1">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92D050"/>
                          </a:solidFill>
                          <a:effectLst/>
                        </a:rPr>
                        <a:t>23,5</a:t>
                      </a:r>
                      <a:endParaRPr lang="hu-HU" sz="1100" b="1">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92D050"/>
                          </a:solidFill>
                          <a:effectLst/>
                        </a:rPr>
                        <a:t>299</a:t>
                      </a:r>
                      <a:endParaRPr lang="hu-HU" sz="1100" b="1" dirty="0">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92D050"/>
                          </a:solidFill>
                          <a:effectLst/>
                        </a:rPr>
                        <a:t>416</a:t>
                      </a:r>
                      <a:endParaRPr lang="hu-HU" sz="1100" b="1" dirty="0">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92D050"/>
                          </a:solidFill>
                          <a:effectLst/>
                        </a:rPr>
                        <a:t>5,3</a:t>
                      </a:r>
                      <a:endParaRPr lang="hu-HU" sz="1100" b="1" dirty="0">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hu-HU"/>
                    </a:p>
                  </a:txBody>
                  <a:tcPr/>
                </a:tc>
                <a:tc vMerge="1">
                  <a:txBody>
                    <a:bodyPr/>
                    <a:lstStyle/>
                    <a:p>
                      <a:endParaRPr lang="hu-HU"/>
                    </a:p>
                  </a:txBody>
                  <a:tcPr/>
                </a:tc>
                <a:extLst>
                  <a:ext uri="{0D108BD9-81ED-4DB2-BD59-A6C34878D82A}">
                    <a16:rowId xmlns:a16="http://schemas.microsoft.com/office/drawing/2014/main" xmlns="" val="10022"/>
                  </a:ext>
                </a:extLst>
              </a:tr>
              <a:tr h="224199">
                <a:tc>
                  <a:txBody>
                    <a:bodyPr/>
                    <a:lstStyle/>
                    <a:p>
                      <a:pPr algn="ctr">
                        <a:spcAft>
                          <a:spcPts val="0"/>
                        </a:spcAft>
                      </a:pPr>
                      <a:r>
                        <a:rPr lang="hu-HU" sz="900" b="1">
                          <a:solidFill>
                            <a:srgbClr val="92D050"/>
                          </a:solidFill>
                          <a:effectLst/>
                        </a:rPr>
                        <a:t>27</a:t>
                      </a:r>
                      <a:endParaRPr lang="hu-HU" sz="1100" b="1">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92D050"/>
                          </a:solidFill>
                          <a:effectLst/>
                        </a:rPr>
                        <a:t>24,4</a:t>
                      </a:r>
                      <a:endParaRPr lang="hu-HU" sz="1100" b="1">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92D050"/>
                          </a:solidFill>
                          <a:effectLst/>
                        </a:rPr>
                        <a:t>321</a:t>
                      </a:r>
                      <a:endParaRPr lang="hu-HU" sz="1100" b="1" dirty="0">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92D050"/>
                          </a:solidFill>
                          <a:effectLst/>
                        </a:rPr>
                        <a:t>396</a:t>
                      </a:r>
                      <a:endParaRPr lang="hu-HU" sz="1100" b="1" dirty="0">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92D050"/>
                          </a:solidFill>
                          <a:effectLst/>
                        </a:rPr>
                        <a:t>5,1</a:t>
                      </a:r>
                      <a:endParaRPr lang="hu-HU" sz="1100" b="1" dirty="0">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hu-HU"/>
                    </a:p>
                  </a:txBody>
                  <a:tcPr/>
                </a:tc>
                <a:tc vMerge="1">
                  <a:txBody>
                    <a:bodyPr/>
                    <a:lstStyle/>
                    <a:p>
                      <a:endParaRPr lang="hu-HU"/>
                    </a:p>
                  </a:txBody>
                  <a:tcPr/>
                </a:tc>
                <a:extLst>
                  <a:ext uri="{0D108BD9-81ED-4DB2-BD59-A6C34878D82A}">
                    <a16:rowId xmlns:a16="http://schemas.microsoft.com/office/drawing/2014/main" xmlns="" val="10023"/>
                  </a:ext>
                </a:extLst>
              </a:tr>
              <a:tr h="224199">
                <a:tc>
                  <a:txBody>
                    <a:bodyPr/>
                    <a:lstStyle/>
                    <a:p>
                      <a:pPr algn="ctr">
                        <a:spcAft>
                          <a:spcPts val="0"/>
                        </a:spcAft>
                      </a:pPr>
                      <a:r>
                        <a:rPr lang="hu-HU" sz="900" b="1" dirty="0">
                          <a:solidFill>
                            <a:srgbClr val="92D050"/>
                          </a:solidFill>
                          <a:effectLst/>
                        </a:rPr>
                        <a:t>28</a:t>
                      </a:r>
                      <a:endParaRPr lang="hu-HU" sz="1100" b="1" dirty="0">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92D050"/>
                          </a:solidFill>
                          <a:effectLst/>
                        </a:rPr>
                        <a:t>25,3</a:t>
                      </a:r>
                      <a:endParaRPr lang="hu-HU" sz="1100" b="1" dirty="0">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92D050"/>
                          </a:solidFill>
                          <a:effectLst/>
                        </a:rPr>
                        <a:t>343</a:t>
                      </a:r>
                      <a:endParaRPr lang="hu-HU" sz="1100" b="1" dirty="0">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92D050"/>
                          </a:solidFill>
                          <a:effectLst/>
                        </a:rPr>
                        <a:t>377</a:t>
                      </a:r>
                      <a:endParaRPr lang="hu-HU" sz="1100" b="1" dirty="0">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92D050"/>
                          </a:solidFill>
                          <a:effectLst/>
                        </a:rPr>
                        <a:t>5,</a:t>
                      </a:r>
                      <a:r>
                        <a:rPr lang="hu-HU" sz="900" b="1" dirty="0" err="1">
                          <a:solidFill>
                            <a:srgbClr val="92D050"/>
                          </a:solidFill>
                          <a:effectLst/>
                        </a:rPr>
                        <a:t>5</a:t>
                      </a:r>
                      <a:endParaRPr lang="hu-HU" sz="1100" b="1" dirty="0">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hu-HU"/>
                    </a:p>
                  </a:txBody>
                  <a:tcPr/>
                </a:tc>
                <a:tc vMerge="1">
                  <a:txBody>
                    <a:bodyPr/>
                    <a:lstStyle/>
                    <a:p>
                      <a:endParaRPr lang="hu-HU"/>
                    </a:p>
                  </a:txBody>
                  <a:tcPr/>
                </a:tc>
                <a:extLst>
                  <a:ext uri="{0D108BD9-81ED-4DB2-BD59-A6C34878D82A}">
                    <a16:rowId xmlns:a16="http://schemas.microsoft.com/office/drawing/2014/main" xmlns="" val="10024"/>
                  </a:ext>
                </a:extLst>
              </a:tr>
              <a:tr h="224199">
                <a:tc>
                  <a:txBody>
                    <a:bodyPr/>
                    <a:lstStyle/>
                    <a:p>
                      <a:pPr algn="ctr">
                        <a:spcAft>
                          <a:spcPts val="0"/>
                        </a:spcAft>
                      </a:pPr>
                      <a:r>
                        <a:rPr lang="hu-HU" sz="900" b="1">
                          <a:solidFill>
                            <a:srgbClr val="92D050"/>
                          </a:solidFill>
                          <a:effectLst/>
                        </a:rPr>
                        <a:t>29</a:t>
                      </a:r>
                      <a:endParaRPr lang="hu-HU" sz="1100" b="1">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92D050"/>
                          </a:solidFill>
                          <a:effectLst/>
                        </a:rPr>
                        <a:t>26,2</a:t>
                      </a:r>
                      <a:endParaRPr lang="hu-HU" sz="1100" b="1">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92D050"/>
                          </a:solidFill>
                          <a:effectLst/>
                        </a:rPr>
                        <a:t>366</a:t>
                      </a:r>
                      <a:endParaRPr lang="hu-HU" sz="1100" b="1">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92D050"/>
                          </a:solidFill>
                          <a:effectLst/>
                        </a:rPr>
                        <a:t>360</a:t>
                      </a:r>
                      <a:endParaRPr lang="hu-HU" sz="1100" b="1">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92D050"/>
                          </a:solidFill>
                          <a:effectLst/>
                        </a:rPr>
                        <a:t>5,7</a:t>
                      </a:r>
                      <a:endParaRPr lang="hu-HU" sz="1100" b="1" dirty="0">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hu-HU"/>
                    </a:p>
                  </a:txBody>
                  <a:tcPr/>
                </a:tc>
                <a:tc vMerge="1">
                  <a:txBody>
                    <a:bodyPr/>
                    <a:lstStyle/>
                    <a:p>
                      <a:endParaRPr lang="hu-HU"/>
                    </a:p>
                  </a:txBody>
                  <a:tcPr/>
                </a:tc>
                <a:extLst>
                  <a:ext uri="{0D108BD9-81ED-4DB2-BD59-A6C34878D82A}">
                    <a16:rowId xmlns:a16="http://schemas.microsoft.com/office/drawing/2014/main" xmlns="" val="10025"/>
                  </a:ext>
                </a:extLst>
              </a:tr>
              <a:tr h="234390">
                <a:tc>
                  <a:txBody>
                    <a:bodyPr/>
                    <a:lstStyle/>
                    <a:p>
                      <a:pPr algn="ctr">
                        <a:spcAft>
                          <a:spcPts val="0"/>
                        </a:spcAft>
                      </a:pPr>
                      <a:r>
                        <a:rPr lang="hu-HU" sz="900" b="1" dirty="0">
                          <a:solidFill>
                            <a:srgbClr val="92D050"/>
                          </a:solidFill>
                          <a:effectLst/>
                        </a:rPr>
                        <a:t>30</a:t>
                      </a:r>
                      <a:endParaRPr lang="hu-HU" sz="1100" b="1" dirty="0">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92D050"/>
                          </a:solidFill>
                          <a:effectLst/>
                        </a:rPr>
                        <a:t>27,1</a:t>
                      </a:r>
                      <a:endParaRPr lang="hu-HU" sz="1100" b="1">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92D050"/>
                          </a:solidFill>
                          <a:effectLst/>
                        </a:rPr>
                        <a:t>390</a:t>
                      </a:r>
                      <a:endParaRPr lang="hu-HU" sz="1100" b="1">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a:solidFill>
                            <a:srgbClr val="92D050"/>
                          </a:solidFill>
                          <a:effectLst/>
                        </a:rPr>
                        <a:t>345</a:t>
                      </a:r>
                      <a:endParaRPr lang="hu-HU" sz="1100" b="1">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hu-HU" sz="900" b="1" dirty="0">
                          <a:solidFill>
                            <a:srgbClr val="92D050"/>
                          </a:solidFill>
                          <a:effectLst/>
                        </a:rPr>
                        <a:t>5,8</a:t>
                      </a:r>
                      <a:endParaRPr lang="hu-HU" sz="1100" b="1" dirty="0">
                        <a:solidFill>
                          <a:srgbClr val="92D050"/>
                        </a:solidFill>
                        <a:effectLst/>
                        <a:latin typeface="Times New Roman"/>
                        <a:ea typeface="Times New Roman"/>
                      </a:endParaRPr>
                    </a:p>
                  </a:txBody>
                  <a:tcPr marL="41060" marR="410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hu-HU"/>
                    </a:p>
                  </a:txBody>
                  <a:tcPr/>
                </a:tc>
                <a:tc vMerge="1">
                  <a:txBody>
                    <a:bodyPr/>
                    <a:lstStyle/>
                    <a:p>
                      <a:endParaRPr lang="hu-HU"/>
                    </a:p>
                  </a:txBody>
                  <a:tcPr/>
                </a:tc>
                <a:extLst>
                  <a:ext uri="{0D108BD9-81ED-4DB2-BD59-A6C34878D82A}">
                    <a16:rowId xmlns:a16="http://schemas.microsoft.com/office/drawing/2014/main" xmlns="" val="10026"/>
                  </a:ext>
                </a:extLst>
              </a:tr>
            </a:tbl>
          </a:graphicData>
        </a:graphic>
      </p:graphicFrame>
    </p:spTree>
    <p:extLst>
      <p:ext uri="{BB962C8B-B14F-4D97-AF65-F5344CB8AC3E}">
        <p14:creationId xmlns:p14="http://schemas.microsoft.com/office/powerpoint/2010/main" val="42059242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zövegdoboz 1"/>
          <p:cNvSpPr txBox="1"/>
          <p:nvPr/>
        </p:nvSpPr>
        <p:spPr>
          <a:xfrm>
            <a:off x="1187624" y="796868"/>
            <a:ext cx="6840760" cy="3416320"/>
          </a:xfrm>
          <a:prstGeom prst="rect">
            <a:avLst/>
          </a:prstGeom>
          <a:noFill/>
        </p:spPr>
        <p:txBody>
          <a:bodyPr wrap="square" rtlCol="0">
            <a:spAutoFit/>
          </a:bodyPr>
          <a:lstStyle/>
          <a:p>
            <a:pPr algn="ctr">
              <a:spcBef>
                <a:spcPct val="0"/>
              </a:spcBef>
            </a:pPr>
            <a:r>
              <a:rPr lang="hu-HU" sz="3600" b="1" dirty="0">
                <a:solidFill>
                  <a:srgbClr val="A58B5C"/>
                </a:solidFill>
                <a:effectLst>
                  <a:outerShdw blurRad="50800" dist="38100" dir="2700000" algn="tl" rotWithShape="0">
                    <a:prstClr val="black">
                      <a:alpha val="40000"/>
                    </a:prstClr>
                  </a:outerShdw>
                </a:effectLst>
              </a:rPr>
              <a:t>Fontosabb K+F+I eredmények (VI</a:t>
            </a:r>
            <a:r>
              <a:rPr lang="hu-HU" sz="3600" b="1" i="1" dirty="0">
                <a:solidFill>
                  <a:srgbClr val="A58B5C"/>
                </a:solidFill>
                <a:effectLst>
                  <a:outerShdw blurRad="50800" dist="38100" dir="2700000" algn="tl" rotWithShape="0">
                    <a:prstClr val="black">
                      <a:alpha val="40000"/>
                    </a:prstClr>
                  </a:outerShdw>
                </a:effectLst>
              </a:rPr>
              <a:t>.)</a:t>
            </a:r>
          </a:p>
          <a:p>
            <a:pPr algn="ctr">
              <a:spcBef>
                <a:spcPct val="0"/>
              </a:spcBef>
            </a:pPr>
            <a:endParaRPr lang="hu-HU" sz="3600" b="1" dirty="0">
              <a:solidFill>
                <a:srgbClr val="A58B5C"/>
              </a:solidFill>
              <a:effectLst>
                <a:outerShdw blurRad="50800" dist="38100" dir="2700000" algn="tl" rotWithShape="0">
                  <a:prstClr val="black">
                    <a:alpha val="40000"/>
                  </a:prstClr>
                </a:outerShdw>
              </a:effectLst>
              <a:latin typeface="+mj-lt"/>
              <a:ea typeface="+mj-ea"/>
              <a:cs typeface="+mj-cs"/>
            </a:endParaRPr>
          </a:p>
          <a:p>
            <a:pPr algn="ctr">
              <a:spcBef>
                <a:spcPct val="0"/>
              </a:spcBef>
            </a:pPr>
            <a:endParaRPr lang="hu-HU" sz="3600" b="1" dirty="0">
              <a:solidFill>
                <a:srgbClr val="FFCC00"/>
              </a:solidFill>
              <a:effectLst>
                <a:outerShdw blurRad="50800" dist="38100" dir="2700000" algn="tl" rotWithShape="0">
                  <a:prstClr val="black">
                    <a:alpha val="40000"/>
                  </a:prstClr>
                </a:outerShdw>
              </a:effectLst>
              <a:latin typeface="+mj-lt"/>
              <a:ea typeface="+mj-ea"/>
              <a:cs typeface="+mj-cs"/>
            </a:endParaRPr>
          </a:p>
          <a:p>
            <a:pPr algn="ctr">
              <a:spcBef>
                <a:spcPct val="0"/>
              </a:spcBef>
            </a:pPr>
            <a:endParaRPr lang="hu-HU" sz="3600" b="1" dirty="0">
              <a:solidFill>
                <a:srgbClr val="FFCC00"/>
              </a:solidFill>
              <a:effectLst>
                <a:outerShdw blurRad="50800" dist="38100" dir="2700000" algn="tl" rotWithShape="0">
                  <a:prstClr val="black">
                    <a:alpha val="40000"/>
                  </a:prstClr>
                </a:outerShdw>
              </a:effectLst>
              <a:latin typeface="+mj-lt"/>
              <a:ea typeface="+mj-ea"/>
              <a:cs typeface="+mj-cs"/>
            </a:endParaRPr>
          </a:p>
          <a:p>
            <a:pPr algn="ctr">
              <a:spcBef>
                <a:spcPct val="0"/>
              </a:spcBef>
            </a:pPr>
            <a:endParaRPr lang="hu-HU" sz="3600" b="1" dirty="0">
              <a:solidFill>
                <a:srgbClr val="FFCC00"/>
              </a:solidFill>
              <a:effectLst>
                <a:outerShdw blurRad="50800" dist="38100" dir="2700000" algn="tl" rotWithShape="0">
                  <a:prstClr val="black">
                    <a:alpha val="40000"/>
                  </a:prstClr>
                </a:outerShdw>
              </a:effectLst>
              <a:latin typeface="+mj-lt"/>
              <a:ea typeface="+mj-ea"/>
              <a:cs typeface="+mj-cs"/>
            </a:endParaRPr>
          </a:p>
          <a:p>
            <a:pPr algn="ctr">
              <a:spcBef>
                <a:spcPct val="0"/>
              </a:spcBef>
            </a:pPr>
            <a:endParaRPr lang="hu-HU" sz="3600" b="1" dirty="0">
              <a:solidFill>
                <a:srgbClr val="FFCC00"/>
              </a:solidFill>
              <a:effectLst>
                <a:outerShdw blurRad="50800" dist="38100" dir="2700000" algn="tl" rotWithShape="0">
                  <a:prstClr val="black">
                    <a:alpha val="40000"/>
                  </a:prstClr>
                </a:outerShdw>
              </a:effectLst>
              <a:latin typeface="+mj-lt"/>
              <a:ea typeface="+mj-ea"/>
              <a:cs typeface="+mj-cs"/>
            </a:endParaRPr>
          </a:p>
        </p:txBody>
      </p:sp>
      <p:sp>
        <p:nvSpPr>
          <p:cNvPr id="3" name="Szövegdoboz 2"/>
          <p:cNvSpPr txBox="1"/>
          <p:nvPr/>
        </p:nvSpPr>
        <p:spPr>
          <a:xfrm>
            <a:off x="1768902" y="1340768"/>
            <a:ext cx="5606196" cy="830997"/>
          </a:xfrm>
          <a:prstGeom prst="rect">
            <a:avLst/>
          </a:prstGeom>
          <a:noFill/>
        </p:spPr>
        <p:txBody>
          <a:bodyPr wrap="square" rtlCol="0">
            <a:spAutoFit/>
          </a:bodyPr>
          <a:lstStyle/>
          <a:p>
            <a:pPr algn="ctr"/>
            <a:r>
              <a:rPr lang="hu-HU" sz="2400" b="1" dirty="0">
                <a:solidFill>
                  <a:srgbClr val="E4DCCE"/>
                </a:solidFill>
                <a:effectLst>
                  <a:outerShdw blurRad="38100" dist="38100" dir="2700000" algn="tl">
                    <a:srgbClr val="000000">
                      <a:alpha val="43137"/>
                    </a:srgbClr>
                  </a:outerShdw>
                </a:effectLst>
              </a:rPr>
              <a:t>Akác energetikai faültetvények termesztési technológiája</a:t>
            </a:r>
          </a:p>
        </p:txBody>
      </p:sp>
      <p:pic>
        <p:nvPicPr>
          <p:cNvPr id="6" name="Picture 2" descr="noname019 1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46549" y="2708920"/>
            <a:ext cx="3630856" cy="249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p:cNvPicPr>
            <a:picLocks noGrp="1" noChangeAspect="1" noChangeArrowheads="1"/>
          </p:cNvPicPr>
          <p:nvPr/>
        </p:nvPicPr>
        <p:blipFill>
          <a:blip r:embed="rId3" cstate="print"/>
          <a:srcRect/>
          <a:stretch>
            <a:fillRect/>
          </a:stretch>
        </p:blipFill>
        <p:spPr bwMode="auto">
          <a:xfrm>
            <a:off x="957949" y="3116705"/>
            <a:ext cx="3179207" cy="3060000"/>
          </a:xfrm>
          <a:prstGeom prst="rect">
            <a:avLst/>
          </a:prstGeom>
          <a:noFill/>
          <a:ln w="9525">
            <a:noFill/>
            <a:miter lim="800000"/>
            <a:headEnd/>
            <a:tailEnd/>
          </a:ln>
        </p:spPr>
      </p:pic>
      <p:pic>
        <p:nvPicPr>
          <p:cNvPr id="7" name="Picture 4" descr="noname027 10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flipH="1" flipV="1">
            <a:off x="6794988" y="2996953"/>
            <a:ext cx="2025484" cy="302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68677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4572000" y="184112"/>
            <a:ext cx="5256584" cy="646331"/>
          </a:xfrm>
          <a:prstGeom prst="rect">
            <a:avLst/>
          </a:prstGeom>
          <a:noFill/>
        </p:spPr>
        <p:txBody>
          <a:bodyPr wrap="square" rtlCol="0">
            <a:spAutoFit/>
          </a:bodyPr>
          <a:lstStyle/>
          <a:p>
            <a:pPr algn="ctr"/>
            <a:r>
              <a:rPr lang="hu-HU" sz="3600" dirty="0">
                <a:solidFill>
                  <a:srgbClr val="A58B5C"/>
                </a:solidFill>
                <a:latin typeface="+mj-lt"/>
              </a:rPr>
              <a:t>Publikációk</a:t>
            </a:r>
          </a:p>
        </p:txBody>
      </p:sp>
      <p:pic>
        <p:nvPicPr>
          <p:cNvPr id="20482" name="Picture 2"/>
          <p:cNvPicPr>
            <a:picLocks noChangeAspect="1" noChangeArrowheads="1"/>
          </p:cNvPicPr>
          <p:nvPr/>
        </p:nvPicPr>
        <p:blipFill>
          <a:blip r:embed="rId2" cstate="print"/>
          <a:srcRect/>
          <a:stretch>
            <a:fillRect/>
          </a:stretch>
        </p:blipFill>
        <p:spPr bwMode="auto">
          <a:xfrm>
            <a:off x="683568" y="1052736"/>
            <a:ext cx="1900930" cy="2483984"/>
          </a:xfrm>
          <a:prstGeom prst="rect">
            <a:avLst/>
          </a:prstGeom>
          <a:noFill/>
          <a:ln w="9525">
            <a:noFill/>
            <a:miter lim="800000"/>
            <a:headEnd/>
            <a:tailEnd/>
          </a:ln>
          <a:effectLst/>
        </p:spPr>
      </p:pic>
      <p:pic>
        <p:nvPicPr>
          <p:cNvPr id="20483" name="Picture 3"/>
          <p:cNvPicPr>
            <a:picLocks noChangeAspect="1" noChangeArrowheads="1"/>
          </p:cNvPicPr>
          <p:nvPr/>
        </p:nvPicPr>
        <p:blipFill>
          <a:blip r:embed="rId3" cstate="print"/>
          <a:srcRect/>
          <a:stretch>
            <a:fillRect/>
          </a:stretch>
        </p:blipFill>
        <p:spPr bwMode="auto">
          <a:xfrm>
            <a:off x="3275856" y="1052736"/>
            <a:ext cx="1796707" cy="2483984"/>
          </a:xfrm>
          <a:prstGeom prst="rect">
            <a:avLst/>
          </a:prstGeom>
          <a:noFill/>
          <a:ln w="9525">
            <a:noFill/>
            <a:miter lim="800000"/>
            <a:headEnd/>
            <a:tailEnd/>
          </a:ln>
          <a:effectLst/>
        </p:spPr>
      </p:pic>
      <p:pic>
        <p:nvPicPr>
          <p:cNvPr id="20484" name="Picture 4" descr="E:\Akác\Blacklocustfedlap.jpg"/>
          <p:cNvPicPr>
            <a:picLocks noChangeAspect="1" noChangeArrowheads="1"/>
          </p:cNvPicPr>
          <p:nvPr/>
        </p:nvPicPr>
        <p:blipFill>
          <a:blip r:embed="rId4" cstate="print"/>
          <a:srcRect/>
          <a:stretch>
            <a:fillRect/>
          </a:stretch>
        </p:blipFill>
        <p:spPr bwMode="auto">
          <a:xfrm>
            <a:off x="5781390" y="1052736"/>
            <a:ext cx="1853265" cy="2483984"/>
          </a:xfrm>
          <a:prstGeom prst="rect">
            <a:avLst/>
          </a:prstGeom>
          <a:noFill/>
        </p:spPr>
      </p:pic>
      <p:pic>
        <p:nvPicPr>
          <p:cNvPr id="20485" name="Picture 5" descr="E:\Akác\akác sarjerdő.jpg"/>
          <p:cNvPicPr>
            <a:picLocks noChangeAspect="1" noChangeArrowheads="1"/>
          </p:cNvPicPr>
          <p:nvPr/>
        </p:nvPicPr>
        <p:blipFill>
          <a:blip r:embed="rId5" cstate="print"/>
          <a:srcRect/>
          <a:stretch>
            <a:fillRect/>
          </a:stretch>
        </p:blipFill>
        <p:spPr bwMode="auto">
          <a:xfrm>
            <a:off x="712498" y="3645024"/>
            <a:ext cx="1872000" cy="2613292"/>
          </a:xfrm>
          <a:prstGeom prst="rect">
            <a:avLst/>
          </a:prstGeom>
          <a:noFill/>
        </p:spPr>
      </p:pic>
      <p:pic>
        <p:nvPicPr>
          <p:cNvPr id="20486" name="Picture 6" descr="E:\Akác\bevezetés az ültetvényszerű.jpg"/>
          <p:cNvPicPr>
            <a:picLocks noChangeAspect="1" noChangeArrowheads="1"/>
          </p:cNvPicPr>
          <p:nvPr/>
        </p:nvPicPr>
        <p:blipFill>
          <a:blip r:embed="rId6" cstate="print"/>
          <a:srcRect/>
          <a:stretch>
            <a:fillRect/>
          </a:stretch>
        </p:blipFill>
        <p:spPr bwMode="auto">
          <a:xfrm>
            <a:off x="3227812" y="3645024"/>
            <a:ext cx="1844751" cy="2613292"/>
          </a:xfrm>
          <a:prstGeom prst="rect">
            <a:avLst/>
          </a:prstGeom>
          <a:noFill/>
        </p:spPr>
      </p:pic>
      <p:pic>
        <p:nvPicPr>
          <p:cNvPr id="3074" name="Picture 2" descr="F:\Akác\ültetvényszerű fatermesztés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81390" y="3645025"/>
            <a:ext cx="1853265" cy="2613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19749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ép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91" y="1035138"/>
            <a:ext cx="4650352" cy="3487764"/>
          </a:xfrm>
          <a:prstGeom prst="rect">
            <a:avLst/>
          </a:prstGeom>
        </p:spPr>
      </p:pic>
      <p:pic>
        <p:nvPicPr>
          <p:cNvPr id="9218" name="Picture 2" descr="E:\P106072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39761" y="1040043"/>
            <a:ext cx="4504240" cy="3378181"/>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E:\PA28005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078" y="3916034"/>
            <a:ext cx="3922623" cy="2941966"/>
          </a:xfrm>
          <a:prstGeom prst="rect">
            <a:avLst/>
          </a:prstGeom>
          <a:noFill/>
          <a:extLst>
            <a:ext uri="{909E8E84-426E-40DD-AFC4-6F175D3DCCD1}">
              <a14:hiddenFill xmlns:a14="http://schemas.microsoft.com/office/drawing/2010/main">
                <a:solidFill>
                  <a:srgbClr val="FFFFFF"/>
                </a:solidFill>
              </a14:hiddenFill>
            </a:ext>
          </a:extLst>
        </p:spPr>
      </p:pic>
      <p:pic>
        <p:nvPicPr>
          <p:cNvPr id="5" name="Kép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35879" y="3916034"/>
            <a:ext cx="5208121" cy="2933908"/>
          </a:xfrm>
          <a:prstGeom prst="rect">
            <a:avLst/>
          </a:prstGeom>
        </p:spPr>
      </p:pic>
      <p:sp>
        <p:nvSpPr>
          <p:cNvPr id="2" name="Szövegdoboz 1"/>
          <p:cNvSpPr txBox="1"/>
          <p:nvPr/>
        </p:nvSpPr>
        <p:spPr>
          <a:xfrm>
            <a:off x="1115616" y="1035138"/>
            <a:ext cx="6912768" cy="954107"/>
          </a:xfrm>
          <a:prstGeom prst="rect">
            <a:avLst/>
          </a:prstGeom>
          <a:noFill/>
        </p:spPr>
        <p:txBody>
          <a:bodyPr wrap="square" rtlCol="0">
            <a:spAutoFit/>
          </a:bodyPr>
          <a:lstStyle/>
          <a:p>
            <a:pPr algn="ctr"/>
            <a:r>
              <a:rPr lang="hu-HU" sz="2800" b="1" dirty="0">
                <a:solidFill>
                  <a:srgbClr val="E4DCCE"/>
                </a:solidFill>
                <a:effectLst>
                  <a:outerShdw blurRad="38100" dist="38100" dir="2700000" algn="tl">
                    <a:srgbClr val="000000">
                      <a:alpha val="43137"/>
                    </a:srgbClr>
                  </a:outerShdw>
                </a:effectLst>
              </a:rPr>
              <a:t>A magyar akáctermesztés és kutatás nemzetközi ismertsége és elismertsége</a:t>
            </a:r>
          </a:p>
        </p:txBody>
      </p:sp>
    </p:spTree>
    <p:extLst>
      <p:ext uri="{BB962C8B-B14F-4D97-AF65-F5344CB8AC3E}">
        <p14:creationId xmlns:p14="http://schemas.microsoft.com/office/powerpoint/2010/main" val="12938885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Cím 1"/>
          <p:cNvSpPr>
            <a:spLocks noGrp="1"/>
          </p:cNvSpPr>
          <p:nvPr>
            <p:ph type="title"/>
          </p:nvPr>
        </p:nvSpPr>
        <p:spPr>
          <a:xfrm>
            <a:off x="2555776" y="756314"/>
            <a:ext cx="6588224" cy="1143000"/>
          </a:xfrm>
        </p:spPr>
        <p:txBody>
          <a:bodyPr>
            <a:normAutofit fontScale="90000"/>
          </a:bodyPr>
          <a:lstStyle/>
          <a:p>
            <a:pPr algn="l"/>
            <a:r>
              <a:rPr lang="hu-HU" b="1" dirty="0">
                <a:effectLst>
                  <a:outerShdw blurRad="38100" dist="38100" dir="2700000" algn="tl">
                    <a:srgbClr val="000000">
                      <a:alpha val="43137"/>
                    </a:srgbClr>
                  </a:outerShdw>
                </a:effectLst>
                <a:latin typeface="Aparajita"/>
              </a:rPr>
              <a:t>Az akáctermesztés </a:t>
            </a:r>
            <a:br>
              <a:rPr lang="hu-HU" b="1" dirty="0">
                <a:effectLst>
                  <a:outerShdw blurRad="38100" dist="38100" dir="2700000" algn="tl">
                    <a:srgbClr val="000000">
                      <a:alpha val="43137"/>
                    </a:srgbClr>
                  </a:outerShdw>
                </a:effectLst>
                <a:latin typeface="Aparajita"/>
              </a:rPr>
            </a:br>
            <a:r>
              <a:rPr lang="hu-HU" b="1" dirty="0">
                <a:effectLst>
                  <a:outerShdw blurRad="38100" dist="38100" dir="2700000" algn="tl">
                    <a:srgbClr val="000000">
                      <a:alpha val="43137"/>
                    </a:srgbClr>
                  </a:outerShdw>
                </a:effectLst>
                <a:latin typeface="Aparajita"/>
              </a:rPr>
              <a:t>jövője</a:t>
            </a:r>
          </a:p>
        </p:txBody>
      </p:sp>
      <p:sp>
        <p:nvSpPr>
          <p:cNvPr id="5" name="Tartalom helye 2"/>
          <p:cNvSpPr>
            <a:spLocks noGrp="1"/>
          </p:cNvSpPr>
          <p:nvPr>
            <p:ph idx="1"/>
          </p:nvPr>
        </p:nvSpPr>
        <p:spPr>
          <a:xfrm>
            <a:off x="467544" y="2060848"/>
            <a:ext cx="8229600" cy="4525963"/>
          </a:xfrm>
          <a:effectLst>
            <a:innerShdw blurRad="63500" dist="50800" dir="2700000">
              <a:schemeClr val="bg1">
                <a:alpha val="50000"/>
              </a:schemeClr>
            </a:innerShdw>
          </a:effectLst>
        </p:spPr>
        <p:txBody>
          <a:bodyPr>
            <a:normAutofit fontScale="77500" lnSpcReduction="20000"/>
          </a:bodyPr>
          <a:lstStyle/>
          <a:p>
            <a:pPr marL="0" indent="0">
              <a:buNone/>
            </a:pPr>
            <a:endParaRPr lang="hu-HU" b="1" dirty="0">
              <a:solidFill>
                <a:srgbClr val="FFFF00"/>
              </a:solidFill>
              <a:effectLst>
                <a:outerShdw blurRad="50800" dist="38100" dir="8100000" algn="tr" rotWithShape="0">
                  <a:prstClr val="black">
                    <a:alpha val="40000"/>
                  </a:prstClr>
                </a:outerShdw>
              </a:effectLst>
            </a:endParaRPr>
          </a:p>
          <a:p>
            <a:r>
              <a:rPr lang="hu-HU" dirty="0">
                <a:latin typeface="Aparajita"/>
              </a:rPr>
              <a:t>Egyre növekvő szerepe lesz a marginális termőhelyek erdősítéseiben (klímaváltozás kedvezőtlen hatásainak mérséklése).</a:t>
            </a:r>
          </a:p>
          <a:p>
            <a:r>
              <a:rPr lang="hu-HU" dirty="0">
                <a:latin typeface="Aparajita"/>
              </a:rPr>
              <a:t>Minőségi szaporítóanyag-ellátásának fenntartása, illetve bővítése.</a:t>
            </a:r>
          </a:p>
          <a:p>
            <a:r>
              <a:rPr lang="hu-HU" dirty="0">
                <a:latin typeface="Aparajita"/>
              </a:rPr>
              <a:t>Új fajtáinak köztermesztésbe vonása. </a:t>
            </a:r>
          </a:p>
          <a:p>
            <a:r>
              <a:rPr lang="hu-HU" dirty="0">
                <a:latin typeface="Aparajita"/>
              </a:rPr>
              <a:t>Újszerű szerepe az agrár-erdészeti technológiákban.</a:t>
            </a:r>
          </a:p>
          <a:p>
            <a:r>
              <a:rPr lang="hu-HU" dirty="0">
                <a:latin typeface="Aparajita"/>
              </a:rPr>
              <a:t>Tághálózatú, rövid vágásfordulójú ültetvényei termesztési technológiájának megalapozása. </a:t>
            </a:r>
          </a:p>
          <a:p>
            <a:r>
              <a:rPr lang="hu-HU" dirty="0">
                <a:latin typeface="Aparajita"/>
              </a:rPr>
              <a:t>Fokozódó szerepvállalás szükséges az akác nemzetközi elfogadtatása terén.</a:t>
            </a:r>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555776" cy="1916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72455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artalom helye 2"/>
          <p:cNvSpPr>
            <a:spLocks noGrp="1"/>
          </p:cNvSpPr>
          <p:nvPr>
            <p:ph idx="1"/>
          </p:nvPr>
        </p:nvSpPr>
        <p:spPr>
          <a:xfrm>
            <a:off x="323528" y="1988840"/>
            <a:ext cx="8363272" cy="4104456"/>
          </a:xfrm>
        </p:spPr>
        <p:txBody>
          <a:bodyPr>
            <a:normAutofit fontScale="25000" lnSpcReduction="20000"/>
          </a:bodyPr>
          <a:lstStyle/>
          <a:p>
            <a:pPr marL="0" indent="0" algn="just">
              <a:buNone/>
            </a:pPr>
            <a:r>
              <a:rPr lang="hu-HU" sz="8000" b="1" dirty="0">
                <a:latin typeface="Aparajita"/>
              </a:rPr>
              <a:t>Végezetül álljon itt </a:t>
            </a:r>
            <a:r>
              <a:rPr lang="hu-HU" sz="8000" b="1" i="1" dirty="0">
                <a:latin typeface="Aparajita"/>
              </a:rPr>
              <a:t>Vadas Jenőnek, Az </a:t>
            </a:r>
            <a:r>
              <a:rPr lang="hu-HU" sz="8000" b="1" i="1" dirty="0" err="1">
                <a:latin typeface="Aparajita"/>
              </a:rPr>
              <a:t>ákácfa</a:t>
            </a:r>
            <a:r>
              <a:rPr lang="hu-HU" sz="8000" b="1" i="1" dirty="0">
                <a:latin typeface="Aparajita"/>
              </a:rPr>
              <a:t> monográfiája (1911) </a:t>
            </a:r>
            <a:r>
              <a:rPr lang="hu-HU" sz="8000" b="1" dirty="0">
                <a:latin typeface="Aparajita"/>
              </a:rPr>
              <a:t>című munkájából a következő, napjainkban is aktuális idézet: „Eddigi tenyészete és térfoglalása azt bizonyítja, hogy Magyarország sok vidékén  a talaj- és klimatikus viszonyok a legteljesebb mértékben talán éppúgy megfelelnek az </a:t>
            </a:r>
            <a:r>
              <a:rPr lang="hu-HU" sz="8000" b="1" dirty="0" err="1">
                <a:latin typeface="Aparajita"/>
              </a:rPr>
              <a:t>ákác</a:t>
            </a:r>
            <a:r>
              <a:rPr lang="hu-HU" sz="8000" b="1" dirty="0">
                <a:latin typeface="Aparajita"/>
              </a:rPr>
              <a:t> természetének, akárcsak tulajdonképpeni hazájában, de mert európai ősi elterjedését tagadni nem lehet és Európának egyetlen országában sem tenyészik olyan szépen és jól, mint minálunk, sehol akkora területet nem foglalt és nem is foglalhat el, mint hazánkban és sehol sem forrott úgy össze a nép lelkületével, mint a magyaréval, méltán nevezhetjük az </a:t>
            </a:r>
            <a:r>
              <a:rPr lang="hu-HU" sz="8000" b="1" dirty="0" err="1">
                <a:latin typeface="Aparajita"/>
              </a:rPr>
              <a:t>ákácot</a:t>
            </a:r>
            <a:r>
              <a:rPr lang="hu-HU" sz="8000" b="1" dirty="0">
                <a:latin typeface="Aparajita"/>
              </a:rPr>
              <a:t>: </a:t>
            </a:r>
            <a:r>
              <a:rPr lang="hu-HU" sz="8000" b="1" i="1" dirty="0">
                <a:latin typeface="Aparajita"/>
              </a:rPr>
              <a:t>„magyar </a:t>
            </a:r>
            <a:r>
              <a:rPr lang="hu-HU" sz="8000" b="1" i="1" dirty="0" err="1">
                <a:latin typeface="Aparajita"/>
              </a:rPr>
              <a:t>fá</a:t>
            </a:r>
            <a:r>
              <a:rPr lang="hu-HU" sz="8000" b="1" i="1" dirty="0">
                <a:latin typeface="Aparajita"/>
              </a:rPr>
              <a:t>”</a:t>
            </a:r>
            <a:r>
              <a:rPr lang="hu-HU" sz="8000" b="1" dirty="0" err="1">
                <a:latin typeface="Aparajita"/>
              </a:rPr>
              <a:t>-nak</a:t>
            </a:r>
            <a:r>
              <a:rPr lang="hu-HU" sz="8000" b="1" dirty="0">
                <a:latin typeface="Aparajita"/>
              </a:rPr>
              <a:t>.”</a:t>
            </a:r>
          </a:p>
          <a:p>
            <a:pPr marL="0" indent="0">
              <a:buNone/>
            </a:pPr>
            <a:endParaRPr lang="hu-HU" sz="4200" b="1" dirty="0">
              <a:effectLst>
                <a:outerShdw blurRad="38100" dist="38100" dir="2700000" algn="tl">
                  <a:srgbClr val="000000">
                    <a:alpha val="43137"/>
                  </a:srgbClr>
                </a:outerShdw>
              </a:effectLst>
              <a:latin typeface="Aparajita"/>
            </a:endParaRPr>
          </a:p>
        </p:txBody>
      </p:sp>
    </p:spTree>
    <p:extLst>
      <p:ext uri="{BB962C8B-B14F-4D97-AF65-F5344CB8AC3E}">
        <p14:creationId xmlns:p14="http://schemas.microsoft.com/office/powerpoint/2010/main" val="30212160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artalom helye 2"/>
          <p:cNvSpPr>
            <a:spLocks noGrp="1"/>
          </p:cNvSpPr>
          <p:nvPr>
            <p:ph idx="4294967295"/>
          </p:nvPr>
        </p:nvSpPr>
        <p:spPr>
          <a:xfrm>
            <a:off x="0" y="2565400"/>
            <a:ext cx="9144000" cy="1727200"/>
          </a:xfrm>
        </p:spPr>
        <p:txBody>
          <a:bodyPr>
            <a:normAutofit/>
          </a:bodyPr>
          <a:lstStyle/>
          <a:p>
            <a:pPr marL="0" indent="0" algn="ctr">
              <a:buNone/>
            </a:pPr>
            <a:r>
              <a:rPr lang="hu-HU" sz="4200" b="1" dirty="0">
                <a:solidFill>
                  <a:schemeClr val="bg1"/>
                </a:solidFill>
                <a:effectLst>
                  <a:outerShdw blurRad="38100" dist="38100" dir="2700000" algn="tl">
                    <a:srgbClr val="000000">
                      <a:alpha val="43137"/>
                    </a:srgbClr>
                  </a:outerShdw>
                </a:effectLst>
                <a:latin typeface="Aparajita"/>
              </a:rPr>
              <a:t>Köszönöm megtisztelő figyelmüket!</a:t>
            </a:r>
          </a:p>
        </p:txBody>
      </p:sp>
    </p:spTree>
    <p:extLst>
      <p:ext uri="{BB962C8B-B14F-4D97-AF65-F5344CB8AC3E}">
        <p14:creationId xmlns:p14="http://schemas.microsoft.com/office/powerpoint/2010/main" val="11619844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457200" y="260648"/>
            <a:ext cx="8219256" cy="6408712"/>
          </a:xfrm>
        </p:spPr>
        <p:txBody>
          <a:bodyPr>
            <a:normAutofit/>
          </a:bodyPr>
          <a:lstStyle/>
          <a:p>
            <a:pPr marL="0" indent="0">
              <a:buNone/>
            </a:pPr>
            <a:r>
              <a:rPr lang="hu-HU" dirty="0">
                <a:latin typeface="Aparajita"/>
              </a:rPr>
              <a:t>	</a:t>
            </a:r>
          </a:p>
          <a:p>
            <a:pPr marL="180000" indent="457200" algn="ctr">
              <a:buNone/>
            </a:pPr>
            <a:r>
              <a:rPr lang="hu-HU" sz="3600" b="1" dirty="0">
                <a:effectLst>
                  <a:outerShdw blurRad="50800" dist="38100" dir="2700000" algn="tl" rotWithShape="0">
                    <a:prstClr val="black">
                      <a:alpha val="40000"/>
                    </a:prstClr>
                  </a:outerShdw>
                </a:effectLst>
                <a:latin typeface="Aparajita"/>
              </a:rPr>
              <a:t>Az akác jelentősége a magyar agráriumban (erdőgazdálkodásban)</a:t>
            </a:r>
          </a:p>
          <a:p>
            <a:pPr>
              <a:lnSpc>
                <a:spcPct val="90000"/>
              </a:lnSpc>
              <a:defRPr/>
            </a:pPr>
            <a:endParaRPr lang="hu-HU" altLang="hu-HU" sz="2400" dirty="0">
              <a:latin typeface="Aparajita"/>
            </a:endParaRPr>
          </a:p>
          <a:p>
            <a:pPr>
              <a:lnSpc>
                <a:spcPct val="90000"/>
              </a:lnSpc>
              <a:defRPr/>
            </a:pPr>
            <a:r>
              <a:rPr lang="hu-HU" altLang="hu-HU" sz="2400" dirty="0">
                <a:latin typeface="Aparajita"/>
              </a:rPr>
              <a:t>A marginális termőhelyek erdőtelepítéssel történő hasznosításában a jelenben és a jövőt illetően is kiemelkedő lesz.</a:t>
            </a:r>
          </a:p>
          <a:p>
            <a:pPr>
              <a:lnSpc>
                <a:spcPct val="90000"/>
              </a:lnSpc>
              <a:defRPr/>
            </a:pPr>
            <a:r>
              <a:rPr lang="hu-HU" altLang="hu-HU" sz="2400" dirty="0">
                <a:latin typeface="Aparajita"/>
              </a:rPr>
              <a:t>A síkvidéki erdőgazdálkodás egyik legfontosabb fafaja az állami és különösen a magánerdő-tulajdonosok körében.</a:t>
            </a:r>
          </a:p>
          <a:p>
            <a:pPr>
              <a:lnSpc>
                <a:spcPct val="90000"/>
              </a:lnSpc>
              <a:defRPr/>
            </a:pPr>
            <a:r>
              <a:rPr lang="hu-HU" altLang="hu-HU" sz="2400" dirty="0">
                <a:latin typeface="Aparajita"/>
              </a:rPr>
              <a:t>Gyorsan növő kemény fa - ipari és energetikai (tűzifa) célra is kiváló.</a:t>
            </a:r>
          </a:p>
          <a:p>
            <a:pPr>
              <a:lnSpc>
                <a:spcPct val="90000"/>
              </a:lnSpc>
              <a:defRPr/>
            </a:pPr>
            <a:r>
              <a:rPr lang="hu-HU" altLang="hu-HU" sz="2400" dirty="0">
                <a:latin typeface="Aparajita"/>
              </a:rPr>
              <a:t>A klímaváltozás kedvezőtlen hatásai csak növelhetik  szerepét – tűrőképessége széles termőhelyi spektrumot fed le.</a:t>
            </a:r>
          </a:p>
          <a:p>
            <a:pPr>
              <a:lnSpc>
                <a:spcPct val="90000"/>
              </a:lnSpc>
              <a:defRPr/>
            </a:pPr>
            <a:r>
              <a:rPr lang="hu-HU" altLang="hu-HU" sz="2400" dirty="0">
                <a:latin typeface="Aparajita"/>
              </a:rPr>
              <a:t>A vidékfejlesztési programok megvalósításában jelentősége egyre fokozódik.</a:t>
            </a:r>
          </a:p>
          <a:p>
            <a:pPr>
              <a:lnSpc>
                <a:spcPct val="90000"/>
              </a:lnSpc>
              <a:defRPr/>
            </a:pPr>
            <a:r>
              <a:rPr lang="hu-HU" sz="2400" dirty="0">
                <a:latin typeface="Aparajita"/>
              </a:rPr>
              <a:t>Akácosaink egyben a legjobb minőségű mézet szolgáltató méhlegelők. </a:t>
            </a:r>
          </a:p>
          <a:p>
            <a:pPr>
              <a:lnSpc>
                <a:spcPct val="90000"/>
              </a:lnSpc>
              <a:defRPr/>
            </a:pPr>
            <a:endParaRPr lang="hu-HU" altLang="hu-HU" sz="2600" dirty="0">
              <a:latin typeface="Aparajita"/>
            </a:endParaRPr>
          </a:p>
          <a:p>
            <a:pPr marL="180000" indent="457200">
              <a:buNone/>
            </a:pPr>
            <a:endParaRPr lang="hu-HU" dirty="0">
              <a:solidFill>
                <a:srgbClr val="FFCC00"/>
              </a:solidFill>
              <a:effectLst>
                <a:outerShdw blurRad="50800" dist="38100" dir="2700000" algn="tl" rotWithShape="0">
                  <a:prstClr val="black">
                    <a:alpha val="40000"/>
                  </a:prstClr>
                </a:outerShdw>
              </a:effectLst>
              <a:latin typeface="Aparajita"/>
            </a:endParaRPr>
          </a:p>
        </p:txBody>
      </p:sp>
    </p:spTree>
    <p:extLst>
      <p:ext uri="{BB962C8B-B14F-4D97-AF65-F5344CB8AC3E}">
        <p14:creationId xmlns:p14="http://schemas.microsoft.com/office/powerpoint/2010/main" val="13609346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artalom helye 2"/>
          <p:cNvSpPr>
            <a:spLocks noGrp="1"/>
          </p:cNvSpPr>
          <p:nvPr>
            <p:ph idx="1"/>
          </p:nvPr>
        </p:nvSpPr>
        <p:spPr>
          <a:xfrm>
            <a:off x="457200" y="260648"/>
            <a:ext cx="8219256" cy="6408712"/>
          </a:xfrm>
          <a:effectLst/>
        </p:spPr>
        <p:txBody>
          <a:bodyPr>
            <a:normAutofit/>
          </a:bodyPr>
          <a:lstStyle/>
          <a:p>
            <a:pPr marL="0" indent="0" algn="just">
              <a:buNone/>
            </a:pPr>
            <a:endParaRPr lang="hu-HU" sz="3000" b="1" dirty="0">
              <a:solidFill>
                <a:srgbClr val="FFCC00"/>
              </a:solidFill>
              <a:effectLst>
                <a:outerShdw blurRad="50800" dist="38100" dir="2700000" algn="tl" rotWithShape="0">
                  <a:prstClr val="black">
                    <a:alpha val="40000"/>
                  </a:prstClr>
                </a:outerShdw>
              </a:effectLst>
            </a:endParaRPr>
          </a:p>
          <a:p>
            <a:pPr marL="0" indent="0" algn="ctr">
              <a:buNone/>
            </a:pPr>
            <a:r>
              <a:rPr lang="hu-HU" b="1" dirty="0">
                <a:effectLst>
                  <a:outerShdw blurRad="50800" dist="38100" dir="2700000" algn="tl" rotWithShape="0">
                    <a:prstClr val="black">
                      <a:alpha val="40000"/>
                    </a:prstClr>
                  </a:outerShdw>
                </a:effectLst>
              </a:rPr>
              <a:t>A magyar akáctermesztés és a kapcsolódó K+F+I </a:t>
            </a:r>
          </a:p>
          <a:p>
            <a:pPr marL="0" indent="0" algn="ctr">
              <a:lnSpc>
                <a:spcPct val="90000"/>
              </a:lnSpc>
              <a:buNone/>
              <a:defRPr/>
            </a:pPr>
            <a:r>
              <a:rPr lang="hu-HU" altLang="hu-HU" b="1" dirty="0">
                <a:effectLst>
                  <a:outerShdw blurRad="38100" dist="38100" dir="2700000" algn="tl">
                    <a:srgbClr val="000000">
                      <a:alpha val="43137"/>
                    </a:srgbClr>
                  </a:outerShdw>
                </a:effectLst>
              </a:rPr>
              <a:t>tevékenység</a:t>
            </a:r>
          </a:p>
          <a:p>
            <a:pPr algn="just">
              <a:lnSpc>
                <a:spcPct val="90000"/>
              </a:lnSpc>
              <a:defRPr/>
            </a:pPr>
            <a:endParaRPr lang="hu-HU" altLang="hu-HU" sz="2400" dirty="0">
              <a:latin typeface="Aparajita"/>
            </a:endParaRPr>
          </a:p>
          <a:p>
            <a:pPr algn="just">
              <a:lnSpc>
                <a:spcPct val="90000"/>
              </a:lnSpc>
              <a:defRPr/>
            </a:pPr>
            <a:r>
              <a:rPr lang="hu-HU" altLang="hu-HU" sz="2400" dirty="0">
                <a:latin typeface="Aparajita"/>
              </a:rPr>
              <a:t>Több évszázadra visszanyúló, de ugyanakkor a világ élvonalába tartozó termesztési technológia alkalmazása.</a:t>
            </a:r>
          </a:p>
          <a:p>
            <a:pPr algn="just">
              <a:lnSpc>
                <a:spcPct val="90000"/>
              </a:lnSpc>
              <a:defRPr/>
            </a:pPr>
            <a:r>
              <a:rPr lang="hu-HU" altLang="hu-HU" sz="2400" dirty="0">
                <a:latin typeface="Aparajita"/>
              </a:rPr>
              <a:t>Akácosaink gazdag génkészlete a folyamatos minőségi megújulás legfontosabb záloga.</a:t>
            </a:r>
          </a:p>
          <a:p>
            <a:pPr algn="just">
              <a:lnSpc>
                <a:spcPct val="90000"/>
              </a:lnSpc>
              <a:defRPr/>
            </a:pPr>
            <a:r>
              <a:rPr lang="hu-HU" altLang="hu-HU" sz="2400" dirty="0">
                <a:latin typeface="Aparajita"/>
              </a:rPr>
              <a:t>Gyakorlat-orientált K+F+I eredmények állnak rendelkezésre gazdag szakirodalmi háttérrel. </a:t>
            </a:r>
          </a:p>
          <a:p>
            <a:pPr algn="just">
              <a:lnSpc>
                <a:spcPct val="90000"/>
              </a:lnSpc>
              <a:defRPr/>
            </a:pPr>
            <a:r>
              <a:rPr lang="hu-HU" altLang="hu-HU" sz="2400" dirty="0">
                <a:latin typeface="Aparajita"/>
              </a:rPr>
              <a:t>A magyar agrárium viszonylatában is kiemelkedő nemzetközi ismertség és mértékadó elismertség.</a:t>
            </a:r>
          </a:p>
          <a:p>
            <a:pPr marL="0" indent="0" algn="just">
              <a:lnSpc>
                <a:spcPct val="90000"/>
              </a:lnSpc>
              <a:buNone/>
              <a:defRPr/>
            </a:pPr>
            <a:r>
              <a:rPr lang="hu-HU" sz="2800" b="1" dirty="0"/>
              <a:t> </a:t>
            </a:r>
          </a:p>
          <a:p>
            <a:pPr>
              <a:lnSpc>
                <a:spcPct val="90000"/>
              </a:lnSpc>
              <a:defRPr/>
            </a:pPr>
            <a:endParaRPr lang="hu-HU" altLang="hu-HU" sz="2800" b="1" dirty="0"/>
          </a:p>
          <a:p>
            <a:pPr marL="180000" indent="457200">
              <a:buNone/>
            </a:pPr>
            <a:endParaRPr lang="hu-HU" dirty="0">
              <a:solidFill>
                <a:srgbClr val="FFCC00"/>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37888034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520248" y="903015"/>
            <a:ext cx="8229600" cy="1143000"/>
          </a:xfrm>
          <a:prstGeom prst="rect">
            <a:avLst/>
          </a:prstGeom>
        </p:spPr>
        <p:txBody>
          <a:bodyPr/>
          <a:lstStyle/>
          <a:p>
            <a:pPr eaLnBrk="1" hangingPunct="1"/>
            <a:r>
              <a:rPr lang="hu-HU" altLang="hu-HU" sz="3200" b="1" dirty="0">
                <a:solidFill>
                  <a:srgbClr val="A58B5C"/>
                </a:solidFill>
                <a:effectLst>
                  <a:outerShdw blurRad="38100" dist="38100" dir="2700000" algn="tl">
                    <a:srgbClr val="000000">
                      <a:alpha val="43137"/>
                    </a:srgbClr>
                  </a:outerShdw>
                </a:effectLst>
              </a:rPr>
              <a:t>Fontosabb K+F+I eredmények (I.)</a:t>
            </a:r>
          </a:p>
        </p:txBody>
      </p:sp>
      <p:sp>
        <p:nvSpPr>
          <p:cNvPr id="12291" name="Rectangle 3"/>
          <p:cNvSpPr>
            <a:spLocks noGrp="1" noChangeArrowheads="1"/>
          </p:cNvSpPr>
          <p:nvPr>
            <p:ph type="body" idx="4294967295"/>
          </p:nvPr>
        </p:nvSpPr>
        <p:spPr>
          <a:xfrm>
            <a:off x="0" y="1556792"/>
            <a:ext cx="7775575" cy="1884363"/>
          </a:xfrm>
        </p:spPr>
        <p:txBody>
          <a:bodyPr>
            <a:normAutofit/>
          </a:bodyPr>
          <a:lstStyle/>
          <a:p>
            <a:pPr eaLnBrk="1" hangingPunct="1"/>
            <a:r>
              <a:rPr lang="hu-HU" altLang="hu-HU" sz="1800" b="1" dirty="0">
                <a:latin typeface="Aparajita"/>
              </a:rPr>
              <a:t>Erdősítési technológiák korszerűsítése, különös tekintettel az induló hálózatra</a:t>
            </a:r>
          </a:p>
          <a:p>
            <a:pPr eaLnBrk="1" hangingPunct="1"/>
            <a:r>
              <a:rPr lang="hu-HU" altLang="hu-HU" sz="1800" b="1" dirty="0">
                <a:latin typeface="Aparajita"/>
              </a:rPr>
              <a:t>Szelektált, részben </a:t>
            </a:r>
            <a:r>
              <a:rPr lang="hu-HU" altLang="hu-HU" sz="1800" b="1" dirty="0" err="1">
                <a:latin typeface="Aparajita"/>
              </a:rPr>
              <a:t>mikroszaporítással</a:t>
            </a:r>
            <a:r>
              <a:rPr lang="hu-HU" altLang="hu-HU" sz="1800" b="1" dirty="0">
                <a:latin typeface="Aparajita"/>
              </a:rPr>
              <a:t> előállított akácklónok és fajták termesztési technológiájának megalapozása</a:t>
            </a:r>
          </a:p>
          <a:p>
            <a:pPr eaLnBrk="1" hangingPunct="1"/>
            <a:r>
              <a:rPr lang="hu-HU" altLang="hu-HU" sz="1800" b="1" dirty="0">
                <a:latin typeface="Aparajita"/>
              </a:rPr>
              <a:t>Az államilag elismert akácfajtákra fatermési modellek kidolgozása (döntően a gödöllői fajtakísérletekre alapozva)</a:t>
            </a:r>
          </a:p>
        </p:txBody>
      </p:sp>
      <p:pic>
        <p:nvPicPr>
          <p:cNvPr id="2050" name="Picture 2" descr="E:\5kép.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0248" y="3431361"/>
            <a:ext cx="1910986" cy="28080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Kép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17042" y="3445593"/>
            <a:ext cx="2106867" cy="280800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E:\Kép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08874" y="3402362"/>
            <a:ext cx="1890998" cy="280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0725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3505200"/>
            <a:ext cx="3581400" cy="2711450"/>
          </a:xfrm>
          <a:prstGeom prst="rect">
            <a:avLst/>
          </a:prstGeom>
          <a:noFill/>
          <a:ln w="12700">
            <a:solidFill>
              <a:srgbClr val="FFFFCC"/>
            </a:solidFill>
            <a:miter lim="800000"/>
            <a:headEnd/>
            <a:tailEnd/>
          </a:ln>
          <a:extLst>
            <a:ext uri="{909E8E84-426E-40DD-AFC4-6F175D3DCCD1}">
              <a14:hiddenFill xmlns:a14="http://schemas.microsoft.com/office/drawing/2010/main">
                <a:solidFill>
                  <a:srgbClr val="FFFFFF"/>
                </a:solidFill>
              </a14:hiddenFill>
            </a:ext>
          </a:extLst>
        </p:spPr>
      </p:pic>
      <p:pic>
        <p:nvPicPr>
          <p:cNvPr id="15363" name="Picture 3"/>
          <p:cNvPicPr>
            <a:picLocks noGrp="1" noChangeAspect="1" noChangeArrowheads="1"/>
          </p:cNvPicPr>
          <p:nvPr>
            <p:ph type="clipArt" sz="half" idx="1"/>
          </p:nvPr>
        </p:nvPicPr>
        <p:blipFill>
          <a:blip r:embed="rId4" cstate="print">
            <a:extLst>
              <a:ext uri="{28A0092B-C50C-407E-A947-70E740481C1C}">
                <a14:useLocalDpi xmlns:a14="http://schemas.microsoft.com/office/drawing/2010/main" val="0"/>
              </a:ext>
            </a:extLst>
          </a:blip>
          <a:srcRect/>
          <a:stretch>
            <a:fillRect/>
          </a:stretch>
        </p:blipFill>
        <p:spPr>
          <a:xfrm>
            <a:off x="685800" y="228600"/>
            <a:ext cx="3733800" cy="2827338"/>
          </a:xfrm>
          <a:noFill/>
          <a:ln w="38100" cap="flat" cmpd="thinThick">
            <a:solidFill>
              <a:srgbClr val="FFFF99"/>
            </a:solidFill>
            <a:miter lim="800000"/>
            <a:headEnd/>
            <a:tailEnd/>
          </a:ln>
        </p:spPr>
      </p:pic>
      <p:pic>
        <p:nvPicPr>
          <p:cNvPr id="15364"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67200" y="2133600"/>
            <a:ext cx="4357688" cy="3070225"/>
          </a:xfrm>
          <a:prstGeom prst="rect">
            <a:avLst/>
          </a:prstGeom>
          <a:noFill/>
          <a:ln w="12700">
            <a:solidFill>
              <a:srgbClr val="FFFFCC"/>
            </a:solidFill>
            <a:miter lim="800000"/>
            <a:headEnd/>
            <a:tailEnd/>
          </a:ln>
          <a:extLst>
            <a:ext uri="{909E8E84-426E-40DD-AFC4-6F175D3DCCD1}">
              <a14:hiddenFill xmlns:a14="http://schemas.microsoft.com/office/drawing/2010/main">
                <a:solidFill>
                  <a:srgbClr val="FFFFFF"/>
                </a:solidFill>
              </a14:hiddenFill>
            </a:ext>
          </a:extLst>
        </p:spPr>
      </p:pic>
      <p:sp>
        <p:nvSpPr>
          <p:cNvPr id="15365" name="Text Box 5"/>
          <p:cNvSpPr txBox="1">
            <a:spLocks noChangeArrowheads="1"/>
          </p:cNvSpPr>
          <p:nvPr/>
        </p:nvSpPr>
        <p:spPr bwMode="auto">
          <a:xfrm>
            <a:off x="2971800" y="762000"/>
            <a:ext cx="5867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3200">
                <a:solidFill>
                  <a:schemeClr val="tx1"/>
                </a:solidFill>
                <a:latin typeface="Times New Roman" panose="02020603050405020304" pitchFamily="18" charset="0"/>
              </a:defRPr>
            </a:lvl1pPr>
            <a:lvl2pPr marL="742950" indent="-285750" eaLnBrk="0" hangingPunct="0">
              <a:buChar char="–"/>
              <a:defRPr sz="28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buChar char="–"/>
              <a:defRPr sz="2000">
                <a:solidFill>
                  <a:schemeClr val="tx1"/>
                </a:solidFill>
                <a:latin typeface="Times New Roman" panose="02020603050405020304" pitchFamily="18" charset="0"/>
              </a:defRPr>
            </a:lvl4pPr>
            <a:lvl5pPr eaLnBrk="0" hangingPunct="0">
              <a:buChar char="»"/>
              <a:defRPr sz="2000">
                <a:solidFill>
                  <a:schemeClr val="tx1"/>
                </a:solidFill>
                <a:latin typeface="Times New Roman" panose="02020603050405020304" pitchFamily="18" charset="0"/>
              </a:defRPr>
            </a:lvl5pPr>
            <a:lvl6pPr eaLnBrk="0" fontAlgn="base" hangingPunct="0">
              <a:spcBef>
                <a:spcPct val="20000"/>
              </a:spcBef>
              <a:spcAft>
                <a:spcPct val="0"/>
              </a:spcAft>
              <a:buChar char="»"/>
              <a:defRPr sz="2000">
                <a:solidFill>
                  <a:schemeClr val="tx1"/>
                </a:solidFill>
                <a:latin typeface="Times New Roman" panose="02020603050405020304" pitchFamily="18" charset="0"/>
              </a:defRPr>
            </a:lvl6pPr>
            <a:lvl7pPr eaLnBrk="0" fontAlgn="base" hangingPunct="0">
              <a:spcBef>
                <a:spcPct val="20000"/>
              </a:spcBef>
              <a:spcAft>
                <a:spcPct val="0"/>
              </a:spcAft>
              <a:buChar char="»"/>
              <a:defRPr sz="2000">
                <a:solidFill>
                  <a:schemeClr val="tx1"/>
                </a:solidFill>
                <a:latin typeface="Times New Roman" panose="02020603050405020304" pitchFamily="18" charset="0"/>
              </a:defRPr>
            </a:lvl7pPr>
            <a:lvl8pPr eaLnBrk="0" fontAlgn="base" hangingPunct="0">
              <a:spcBef>
                <a:spcPct val="20000"/>
              </a:spcBef>
              <a:spcAft>
                <a:spcPct val="0"/>
              </a:spcAft>
              <a:buChar char="»"/>
              <a:defRPr sz="2000">
                <a:solidFill>
                  <a:schemeClr val="tx1"/>
                </a:solidFill>
                <a:latin typeface="Times New Roman" panose="02020603050405020304" pitchFamily="18" charset="0"/>
              </a:defRPr>
            </a:lvl8pPr>
            <a:lvl9pPr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lvl="4" eaLnBrk="1" hangingPunct="1">
              <a:spcBef>
                <a:spcPct val="50000"/>
              </a:spcBef>
              <a:buClr>
                <a:srgbClr val="A58B5C"/>
              </a:buClr>
              <a:buFontTx/>
              <a:buChar char="•"/>
            </a:pPr>
            <a:r>
              <a:rPr lang="hu-HU" altLang="hu-HU" sz="1800" b="1" dirty="0">
                <a:solidFill>
                  <a:srgbClr val="A58B5C"/>
                </a:solidFill>
                <a:latin typeface="Totfalusi Antiqua" panose="02000504080000020003"/>
              </a:rPr>
              <a:t>AKÁCKLÓNOK MIKROSZAPORÍTÁSA</a:t>
            </a:r>
          </a:p>
        </p:txBody>
      </p:sp>
    </p:spTree>
    <p:extLst>
      <p:ext uri="{BB962C8B-B14F-4D97-AF65-F5344CB8AC3E}">
        <p14:creationId xmlns:p14="http://schemas.microsoft.com/office/powerpoint/2010/main" val="2811344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8207" y="2348885"/>
            <a:ext cx="5940000" cy="369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zövegdoboz 3"/>
          <p:cNvSpPr txBox="1"/>
          <p:nvPr/>
        </p:nvSpPr>
        <p:spPr>
          <a:xfrm>
            <a:off x="683568" y="796642"/>
            <a:ext cx="7488832" cy="1200329"/>
          </a:xfrm>
          <a:prstGeom prst="rect">
            <a:avLst/>
          </a:prstGeom>
          <a:noFill/>
        </p:spPr>
        <p:txBody>
          <a:bodyPr wrap="square" rtlCol="0">
            <a:spAutoFit/>
          </a:bodyPr>
          <a:lstStyle/>
          <a:p>
            <a:pPr algn="ctr"/>
            <a:r>
              <a:rPr lang="hu-HU" sz="2400" b="1" dirty="0">
                <a:solidFill>
                  <a:srgbClr val="A58B5C"/>
                </a:solidFill>
                <a:effectLst>
                  <a:outerShdw blurRad="38100" dist="38100" dir="2700000" algn="tl">
                    <a:srgbClr val="000000">
                      <a:alpha val="43137"/>
                    </a:srgbClr>
                  </a:outerShdw>
                </a:effectLst>
              </a:rPr>
              <a:t>Fontosabb K+F+I eredmények (II.)</a:t>
            </a:r>
          </a:p>
          <a:p>
            <a:pPr algn="ctr"/>
            <a:r>
              <a:rPr lang="hu-HU" sz="2400" b="1" dirty="0">
                <a:solidFill>
                  <a:srgbClr val="A58B5C"/>
                </a:solidFill>
                <a:effectLst>
                  <a:outerShdw blurRad="38100" dist="38100" dir="2700000" algn="tl">
                    <a:srgbClr val="000000">
                      <a:alpha val="43137"/>
                    </a:srgbClr>
                  </a:outerShdw>
                </a:effectLst>
              </a:rPr>
              <a:t>(Országos hosszú időtartamú kísérleti hálózat kataszterének létrehozása)</a:t>
            </a:r>
          </a:p>
        </p:txBody>
      </p:sp>
      <p:graphicFrame>
        <p:nvGraphicFramePr>
          <p:cNvPr id="2" name="Objektum 1"/>
          <p:cNvGraphicFramePr>
            <a:graphicFrameLocks noChangeAspect="1"/>
          </p:cNvGraphicFramePr>
          <p:nvPr>
            <p:extLst>
              <p:ext uri="{D42A27DB-BD31-4B8C-83A1-F6EECF244321}">
                <p14:modId xmlns:p14="http://schemas.microsoft.com/office/powerpoint/2010/main" val="1086517696"/>
              </p:ext>
            </p:extLst>
          </p:nvPr>
        </p:nvGraphicFramePr>
        <p:xfrm>
          <a:off x="6588224" y="3347616"/>
          <a:ext cx="2049463" cy="431800"/>
        </p:xfrm>
        <a:graphic>
          <a:graphicData uri="http://schemas.openxmlformats.org/presentationml/2006/ole">
            <mc:AlternateContent xmlns:mc="http://schemas.openxmlformats.org/markup-compatibility/2006">
              <mc:Choice xmlns:v="urn:schemas-microsoft-com:vml" Requires="v">
                <p:oleObj spid="_x0000_s2085" name="Equation" r:id="rId4" imgW="1066800" imgH="228600" progId="Equation.3">
                  <p:embed/>
                </p:oleObj>
              </mc:Choice>
              <mc:Fallback>
                <p:oleObj name="Equation" r:id="rId4" imgW="1066800" imgH="228600" progId="Equation.3">
                  <p:embed/>
                  <p:pic>
                    <p:nvPicPr>
                      <p:cNvPr id="0" name="Picture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8224" y="3347616"/>
                        <a:ext cx="2049463"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Téglalap 2"/>
          <p:cNvSpPr/>
          <p:nvPr/>
        </p:nvSpPr>
        <p:spPr>
          <a:xfrm flipV="1">
            <a:off x="9108504" y="5877271"/>
            <a:ext cx="1224136" cy="3416320"/>
          </a:xfrm>
          <a:prstGeom prst="rect">
            <a:avLst/>
          </a:prstGeom>
        </p:spPr>
        <p:txBody>
          <a:bodyPr wrap="square">
            <a:spAutoFit/>
          </a:bodyPr>
          <a:lstStyle/>
          <a:p>
            <a:r>
              <a:rPr lang="en-US" i="1" dirty="0">
                <a:solidFill>
                  <a:schemeClr val="accent5">
                    <a:lumMod val="40000"/>
                    <a:lumOff val="60000"/>
                  </a:schemeClr>
                </a:solidFill>
                <a:effectLst>
                  <a:outerShdw blurRad="38100" dist="38100" dir="2700000" algn="tl">
                    <a:srgbClr val="000000">
                      <a:alpha val="43137"/>
                    </a:srgbClr>
                  </a:outerShdw>
                </a:effectLst>
              </a:rPr>
              <a:t>h</a:t>
            </a:r>
            <a:r>
              <a:rPr lang="hu-HU" dirty="0">
                <a:solidFill>
                  <a:schemeClr val="accent5">
                    <a:lumMod val="40000"/>
                    <a:lumOff val="60000"/>
                  </a:schemeClr>
                </a:solidFill>
                <a:effectLst>
                  <a:outerShdw blurRad="38100" dist="38100" dir="2700000" algn="tl">
                    <a:srgbClr val="000000">
                      <a:alpha val="43137"/>
                    </a:srgbClr>
                  </a:outerShdw>
                </a:effectLst>
              </a:rPr>
              <a:t>=magasság</a:t>
            </a:r>
            <a:r>
              <a:rPr lang="en-US" dirty="0">
                <a:solidFill>
                  <a:schemeClr val="accent5">
                    <a:lumMod val="40000"/>
                    <a:lumOff val="60000"/>
                  </a:schemeClr>
                </a:solidFill>
                <a:effectLst>
                  <a:outerShdw blurRad="38100" dist="38100" dir="2700000" algn="tl">
                    <a:srgbClr val="000000">
                      <a:alpha val="43137"/>
                    </a:srgbClr>
                  </a:outerShdw>
                </a:effectLst>
              </a:rPr>
              <a:t>		</a:t>
            </a:r>
            <a:endParaRPr lang="hu-HU" dirty="0">
              <a:solidFill>
                <a:schemeClr val="accent5">
                  <a:lumMod val="40000"/>
                  <a:lumOff val="60000"/>
                </a:schemeClr>
              </a:solidFill>
              <a:effectLst>
                <a:outerShdw blurRad="38100" dist="38100" dir="2700000" algn="tl">
                  <a:srgbClr val="000000">
                    <a:alpha val="43137"/>
                  </a:srgbClr>
                </a:outerShdw>
              </a:effectLst>
            </a:endParaRPr>
          </a:p>
          <a:p>
            <a:r>
              <a:rPr lang="hu-HU" dirty="0">
                <a:solidFill>
                  <a:schemeClr val="accent5">
                    <a:lumMod val="40000"/>
                    <a:lumOff val="60000"/>
                  </a:schemeClr>
                </a:solidFill>
                <a:effectLst>
                  <a:outerShdw blurRad="38100" dist="38100" dir="2700000" algn="tl">
                    <a:srgbClr val="000000">
                      <a:alpha val="43137"/>
                    </a:srgbClr>
                  </a:outerShdw>
                </a:effectLst>
              </a:rPr>
              <a:t>		</a:t>
            </a:r>
            <a:r>
              <a:rPr lang="en-US" dirty="0">
                <a:solidFill>
                  <a:schemeClr val="accent5">
                    <a:lumMod val="40000"/>
                    <a:lumOff val="60000"/>
                  </a:schemeClr>
                </a:solidFill>
                <a:effectLst>
                  <a:outerShdw blurRad="38100" dist="38100" dir="2700000" algn="tl">
                    <a:srgbClr val="000000">
                      <a:alpha val="43137"/>
                    </a:srgbClr>
                  </a:outerShdw>
                </a:effectLst>
              </a:rPr>
              <a:t>t</a:t>
            </a:r>
            <a:r>
              <a:rPr lang="hu-HU" dirty="0">
                <a:solidFill>
                  <a:schemeClr val="accent5">
                    <a:lumMod val="40000"/>
                    <a:lumOff val="60000"/>
                  </a:schemeClr>
                </a:solidFill>
                <a:effectLst>
                  <a:outerShdw blurRad="38100" dist="38100" dir="2700000" algn="tl">
                    <a:srgbClr val="000000">
                      <a:alpha val="43137"/>
                    </a:srgbClr>
                  </a:outerShdw>
                </a:effectLst>
              </a:rPr>
              <a:t>=kor</a:t>
            </a:r>
          </a:p>
          <a:p>
            <a:r>
              <a:rPr lang="en-US" dirty="0">
                <a:solidFill>
                  <a:schemeClr val="accent5">
                    <a:lumMod val="40000"/>
                    <a:lumOff val="60000"/>
                  </a:schemeClr>
                </a:solidFill>
                <a:effectLst>
                  <a:outerShdw blurRad="38100" dist="38100" dir="2700000" algn="tl">
                    <a:srgbClr val="000000">
                      <a:alpha val="43137"/>
                    </a:srgbClr>
                  </a:outerShdw>
                </a:effectLst>
              </a:rPr>
              <a:t>		</a:t>
            </a:r>
            <a:r>
              <a:rPr lang="en-US" i="1" dirty="0">
                <a:solidFill>
                  <a:schemeClr val="accent5">
                    <a:lumMod val="40000"/>
                    <a:lumOff val="60000"/>
                  </a:schemeClr>
                </a:solidFill>
                <a:effectLst>
                  <a:outerShdw blurRad="38100" dist="38100" dir="2700000" algn="tl">
                    <a:srgbClr val="000000">
                      <a:alpha val="43137"/>
                    </a:srgbClr>
                  </a:outerShdw>
                </a:effectLst>
              </a:rPr>
              <a:t>p</a:t>
            </a:r>
            <a:r>
              <a:rPr lang="en-US" baseline="-25000" dirty="0">
                <a:solidFill>
                  <a:schemeClr val="accent5">
                    <a:lumMod val="40000"/>
                    <a:lumOff val="60000"/>
                  </a:schemeClr>
                </a:solidFill>
                <a:effectLst>
                  <a:outerShdw blurRad="38100" dist="38100" dir="2700000" algn="tl">
                    <a:srgbClr val="000000">
                      <a:alpha val="43137"/>
                    </a:srgbClr>
                  </a:outerShdw>
                </a:effectLst>
              </a:rPr>
              <a:t>1</a:t>
            </a:r>
            <a:r>
              <a:rPr lang="en-US" dirty="0">
                <a:solidFill>
                  <a:schemeClr val="accent5">
                    <a:lumMod val="40000"/>
                    <a:lumOff val="60000"/>
                  </a:schemeClr>
                </a:solidFill>
                <a:effectLst>
                  <a:outerShdw blurRad="38100" dist="38100" dir="2700000" algn="tl">
                    <a:srgbClr val="000000">
                      <a:alpha val="43137"/>
                    </a:srgbClr>
                  </a:outerShdw>
                </a:effectLst>
              </a:rPr>
              <a:t>, </a:t>
            </a:r>
            <a:r>
              <a:rPr lang="en-US" i="1" dirty="0">
                <a:solidFill>
                  <a:schemeClr val="accent5">
                    <a:lumMod val="40000"/>
                    <a:lumOff val="60000"/>
                  </a:schemeClr>
                </a:solidFill>
                <a:effectLst>
                  <a:outerShdw blurRad="38100" dist="38100" dir="2700000" algn="tl">
                    <a:srgbClr val="000000">
                      <a:alpha val="43137"/>
                    </a:srgbClr>
                  </a:outerShdw>
                </a:effectLst>
              </a:rPr>
              <a:t>p</a:t>
            </a:r>
            <a:r>
              <a:rPr lang="en-US" baseline="-25000" dirty="0">
                <a:solidFill>
                  <a:schemeClr val="accent5">
                    <a:lumMod val="40000"/>
                    <a:lumOff val="60000"/>
                  </a:schemeClr>
                </a:solidFill>
                <a:effectLst>
                  <a:outerShdw blurRad="38100" dist="38100" dir="2700000" algn="tl">
                    <a:srgbClr val="000000">
                      <a:alpha val="43137"/>
                    </a:srgbClr>
                  </a:outerShdw>
                </a:effectLst>
              </a:rPr>
              <a:t>2</a:t>
            </a:r>
            <a:r>
              <a:rPr lang="en-US" dirty="0">
                <a:solidFill>
                  <a:schemeClr val="accent5">
                    <a:lumMod val="40000"/>
                    <a:lumOff val="60000"/>
                  </a:schemeClr>
                </a:solidFill>
                <a:effectLst>
                  <a:outerShdw blurRad="38100" dist="38100" dir="2700000" algn="tl">
                    <a:srgbClr val="000000">
                      <a:alpha val="43137"/>
                    </a:srgbClr>
                  </a:outerShdw>
                </a:effectLst>
              </a:rPr>
              <a:t> </a:t>
            </a:r>
            <a:r>
              <a:rPr lang="hu-HU" dirty="0">
                <a:solidFill>
                  <a:schemeClr val="accent5">
                    <a:lumMod val="40000"/>
                    <a:lumOff val="60000"/>
                  </a:schemeClr>
                </a:solidFill>
                <a:effectLst>
                  <a:outerShdw blurRad="38100" dist="38100" dir="2700000" algn="tl">
                    <a:srgbClr val="000000">
                      <a:alpha val="43137"/>
                    </a:srgbClr>
                  </a:outerShdw>
                </a:effectLst>
              </a:rPr>
              <a:t>és </a:t>
            </a:r>
            <a:r>
              <a:rPr lang="en-US" i="1" dirty="0">
                <a:solidFill>
                  <a:schemeClr val="accent5">
                    <a:lumMod val="40000"/>
                    <a:lumOff val="60000"/>
                  </a:schemeClr>
                </a:solidFill>
                <a:effectLst>
                  <a:outerShdw blurRad="38100" dist="38100" dir="2700000" algn="tl">
                    <a:srgbClr val="000000">
                      <a:alpha val="43137"/>
                    </a:srgbClr>
                  </a:outerShdw>
                </a:effectLst>
              </a:rPr>
              <a:t>p</a:t>
            </a:r>
            <a:r>
              <a:rPr lang="en-US" baseline="-25000" dirty="0">
                <a:solidFill>
                  <a:schemeClr val="accent5">
                    <a:lumMod val="40000"/>
                    <a:lumOff val="60000"/>
                  </a:schemeClr>
                </a:solidFill>
                <a:effectLst>
                  <a:outerShdw blurRad="38100" dist="38100" dir="2700000" algn="tl">
                    <a:srgbClr val="000000">
                      <a:alpha val="43137"/>
                    </a:srgbClr>
                  </a:outerShdw>
                </a:effectLst>
              </a:rPr>
              <a:t>3</a:t>
            </a:r>
            <a:r>
              <a:rPr lang="en-US" dirty="0">
                <a:solidFill>
                  <a:schemeClr val="accent5">
                    <a:lumMod val="40000"/>
                    <a:lumOff val="60000"/>
                  </a:schemeClr>
                </a:solidFill>
                <a:effectLst>
                  <a:outerShdw blurRad="38100" dist="38100" dir="2700000" algn="tl">
                    <a:srgbClr val="000000">
                      <a:alpha val="43137"/>
                    </a:srgbClr>
                  </a:outerShdw>
                </a:effectLst>
              </a:rPr>
              <a:t> </a:t>
            </a:r>
            <a:r>
              <a:rPr lang="hu-HU" dirty="0">
                <a:solidFill>
                  <a:schemeClr val="accent5">
                    <a:lumMod val="40000"/>
                    <a:lumOff val="60000"/>
                  </a:schemeClr>
                </a:solidFill>
                <a:effectLst>
                  <a:outerShdw blurRad="38100" dist="38100" dir="2700000" algn="tl">
                    <a:srgbClr val="000000">
                      <a:alpha val="43137"/>
                    </a:srgbClr>
                  </a:outerShdw>
                </a:effectLst>
              </a:rPr>
              <a:t>=paraméterek</a:t>
            </a:r>
          </a:p>
          <a:p>
            <a:endParaRPr lang="hu-HU" dirty="0"/>
          </a:p>
        </p:txBody>
      </p:sp>
    </p:spTree>
    <p:extLst>
      <p:ext uri="{BB962C8B-B14F-4D97-AF65-F5344CB8AC3E}">
        <p14:creationId xmlns:p14="http://schemas.microsoft.com/office/powerpoint/2010/main" val="24225008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ép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88024" y="2492896"/>
            <a:ext cx="3816000" cy="2862000"/>
          </a:xfrm>
          <a:prstGeom prst="rect">
            <a:avLst/>
          </a:prstGeom>
        </p:spPr>
      </p:pic>
      <p:sp>
        <p:nvSpPr>
          <p:cNvPr id="30722" name="Rectangle 2"/>
          <p:cNvSpPr>
            <a:spLocks noChangeArrowheads="1"/>
          </p:cNvSpPr>
          <p:nvPr/>
        </p:nvSpPr>
        <p:spPr bwMode="auto">
          <a:xfrm>
            <a:off x="107504" y="990600"/>
            <a:ext cx="9144000" cy="838200"/>
          </a:xfrm>
          <a:prstGeom prst="rect">
            <a:avLst/>
          </a:prstGeom>
          <a:noFill/>
          <a:ln>
            <a:noFill/>
          </a:ln>
          <a:extLst/>
        </p:spPr>
        <p:txBody>
          <a:bodyPr tIns="137160" bIns="137160" anchor="ctr"/>
          <a:lstStyle>
            <a:lvl1pPr eaLnBrk="0" hangingPunct="0">
              <a:defRPr sz="3600" b="1">
                <a:solidFill>
                  <a:schemeClr val="tx1"/>
                </a:solidFill>
                <a:latin typeface="Times New Roman" pitchFamily="18" charset="0"/>
              </a:defRPr>
            </a:lvl1pPr>
            <a:lvl2pPr marL="742950" indent="-285750" eaLnBrk="0" hangingPunct="0">
              <a:defRPr sz="3600" b="1">
                <a:solidFill>
                  <a:schemeClr val="tx1"/>
                </a:solidFill>
                <a:latin typeface="Times New Roman" pitchFamily="18" charset="0"/>
              </a:defRPr>
            </a:lvl2pPr>
            <a:lvl3pPr marL="1143000" indent="-228600" eaLnBrk="0" hangingPunct="0">
              <a:defRPr sz="3600" b="1">
                <a:solidFill>
                  <a:schemeClr val="tx1"/>
                </a:solidFill>
                <a:latin typeface="Times New Roman" pitchFamily="18" charset="0"/>
              </a:defRPr>
            </a:lvl3pPr>
            <a:lvl4pPr marL="1600200" indent="-228600" eaLnBrk="0" hangingPunct="0">
              <a:defRPr sz="3600" b="1">
                <a:solidFill>
                  <a:schemeClr val="tx1"/>
                </a:solidFill>
                <a:latin typeface="Times New Roman" pitchFamily="18" charset="0"/>
              </a:defRPr>
            </a:lvl4pPr>
            <a:lvl5pPr marL="2057400" indent="-228600" eaLnBrk="0" hangingPunct="0">
              <a:defRPr sz="3600" b="1">
                <a:solidFill>
                  <a:schemeClr val="tx1"/>
                </a:solidFill>
                <a:latin typeface="Times New Roman" pitchFamily="18" charset="0"/>
              </a:defRPr>
            </a:lvl5pPr>
            <a:lvl6pPr marL="2514600" indent="-228600" eaLnBrk="0" fontAlgn="base" hangingPunct="0">
              <a:spcBef>
                <a:spcPct val="0"/>
              </a:spcBef>
              <a:spcAft>
                <a:spcPct val="0"/>
              </a:spcAft>
              <a:defRPr sz="3600" b="1">
                <a:solidFill>
                  <a:schemeClr val="tx1"/>
                </a:solidFill>
                <a:latin typeface="Times New Roman" pitchFamily="18" charset="0"/>
              </a:defRPr>
            </a:lvl6pPr>
            <a:lvl7pPr marL="2971800" indent="-228600" eaLnBrk="0" fontAlgn="base" hangingPunct="0">
              <a:spcBef>
                <a:spcPct val="0"/>
              </a:spcBef>
              <a:spcAft>
                <a:spcPct val="0"/>
              </a:spcAft>
              <a:defRPr sz="3600" b="1">
                <a:solidFill>
                  <a:schemeClr val="tx1"/>
                </a:solidFill>
                <a:latin typeface="Times New Roman" pitchFamily="18" charset="0"/>
              </a:defRPr>
            </a:lvl7pPr>
            <a:lvl8pPr marL="3429000" indent="-228600" eaLnBrk="0" fontAlgn="base" hangingPunct="0">
              <a:spcBef>
                <a:spcPct val="0"/>
              </a:spcBef>
              <a:spcAft>
                <a:spcPct val="0"/>
              </a:spcAft>
              <a:defRPr sz="3600" b="1">
                <a:solidFill>
                  <a:schemeClr val="tx1"/>
                </a:solidFill>
                <a:latin typeface="Times New Roman" pitchFamily="18" charset="0"/>
              </a:defRPr>
            </a:lvl8pPr>
            <a:lvl9pPr marL="3886200" indent="-228600" eaLnBrk="0" fontAlgn="base" hangingPunct="0">
              <a:spcBef>
                <a:spcPct val="0"/>
              </a:spcBef>
              <a:spcAft>
                <a:spcPct val="0"/>
              </a:spcAft>
              <a:defRPr sz="3600" b="1">
                <a:solidFill>
                  <a:schemeClr val="tx1"/>
                </a:solidFill>
                <a:latin typeface="Times New Roman" pitchFamily="18" charset="0"/>
              </a:defRPr>
            </a:lvl9pPr>
          </a:lstStyle>
          <a:p>
            <a:pPr algn="ctr" eaLnBrk="1" hangingPunct="1">
              <a:lnSpc>
                <a:spcPct val="90000"/>
              </a:lnSpc>
            </a:pPr>
            <a:r>
              <a:rPr lang="hu-HU" altLang="hu-HU" sz="2800" dirty="0">
                <a:solidFill>
                  <a:srgbClr val="A58B5C"/>
                </a:solidFill>
                <a:effectLst>
                  <a:outerShdw blurRad="38100" dist="38100" dir="2700000" algn="tl">
                    <a:srgbClr val="000000">
                      <a:alpha val="43137"/>
                    </a:srgbClr>
                  </a:outerShdw>
                </a:effectLst>
                <a:latin typeface="Totfalusi Antiqua" panose="02000504080000020003"/>
              </a:rPr>
              <a:t>Fontosabb K+F+I eredmények (III.)</a:t>
            </a:r>
          </a:p>
          <a:p>
            <a:pPr algn="ctr" eaLnBrk="1" hangingPunct="1">
              <a:lnSpc>
                <a:spcPct val="90000"/>
              </a:lnSpc>
            </a:pPr>
            <a:r>
              <a:rPr lang="hu-HU" altLang="hu-HU" sz="2400" dirty="0">
                <a:solidFill>
                  <a:srgbClr val="A58B5C"/>
                </a:solidFill>
                <a:latin typeface="Totfalusi Antiqua" panose="02000504080000020003"/>
              </a:rPr>
              <a:t>(országos és táji fatermési táblák, fatermési </a:t>
            </a:r>
            <a:r>
              <a:rPr lang="hu-HU" altLang="hu-HU" sz="2400" dirty="0" err="1">
                <a:solidFill>
                  <a:srgbClr val="A58B5C"/>
                </a:solidFill>
                <a:latin typeface="Totfalusi Antiqua" panose="02000504080000020003"/>
              </a:rPr>
              <a:t>nomogramok</a:t>
            </a:r>
            <a:r>
              <a:rPr lang="hu-HU" altLang="hu-HU" sz="2400" dirty="0">
                <a:solidFill>
                  <a:srgbClr val="A58B5C"/>
                </a:solidFill>
                <a:latin typeface="Totfalusi Antiqua" panose="02000504080000020003"/>
              </a:rPr>
              <a:t>, tömegtáblák)</a:t>
            </a:r>
          </a:p>
        </p:txBody>
      </p:sp>
      <p:sp>
        <p:nvSpPr>
          <p:cNvPr id="30723" name="Line 3"/>
          <p:cNvSpPr>
            <a:spLocks noChangeShapeType="1"/>
          </p:cNvSpPr>
          <p:nvPr/>
        </p:nvSpPr>
        <p:spPr bwMode="auto">
          <a:xfrm>
            <a:off x="0" y="990600"/>
            <a:ext cx="9144000" cy="0"/>
          </a:xfrm>
          <a:prstGeom prst="line">
            <a:avLst/>
          </a:prstGeom>
          <a:noFill/>
          <a:ln w="57150" cmpd="thinThick">
            <a:solidFill>
              <a:srgbClr val="800000"/>
            </a:solidFill>
            <a:round/>
            <a:headEnd/>
            <a:tailEnd/>
          </a:ln>
          <a:extLst>
            <a:ext uri="{909E8E84-426E-40DD-AFC4-6F175D3DCCD1}">
              <a14:hiddenFill xmlns:a14="http://schemas.microsoft.com/office/drawing/2010/main">
                <a:noFill/>
              </a14:hiddenFill>
            </a:ext>
          </a:extLst>
        </p:spPr>
        <p:txBody>
          <a:bodyPr/>
          <a:lstStyle/>
          <a:p>
            <a:endParaRPr lang="hu-HU"/>
          </a:p>
        </p:txBody>
      </p:sp>
      <p:pic>
        <p:nvPicPr>
          <p:cNvPr id="3072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3675475"/>
            <a:ext cx="3936090" cy="2448000"/>
          </a:xfrm>
          <a:prstGeom prst="rect">
            <a:avLst/>
          </a:prstGeom>
          <a:gradFill rotWithShape="0">
            <a:gsLst>
              <a:gs pos="0">
                <a:srgbClr val="A7D1A7"/>
              </a:gs>
              <a:gs pos="50000">
                <a:srgbClr val="CCFFCC"/>
              </a:gs>
              <a:gs pos="100000">
                <a:srgbClr val="A7D1A7"/>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170" name="Picture 2" descr="E:\név nélkül 5 jpg.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91682" y="1868107"/>
            <a:ext cx="1708413" cy="237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30010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0" y="0"/>
            <a:ext cx="9144000" cy="904875"/>
          </a:xfrm>
          <a:prstGeom prst="rect">
            <a:avLst/>
          </a:prstGeom>
          <a:gradFill rotWithShape="1">
            <a:gsLst>
              <a:gs pos="0">
                <a:srgbClr val="F3F3C2"/>
              </a:gs>
              <a:gs pos="50000">
                <a:srgbClr val="FFFFCC"/>
              </a:gs>
              <a:gs pos="100000">
                <a:srgbClr val="F3F3C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eaLnBrk="1" hangingPunct="1">
              <a:lnSpc>
                <a:spcPct val="95000"/>
              </a:lnSpc>
              <a:spcBef>
                <a:spcPct val="0"/>
              </a:spcBef>
              <a:buFontTx/>
              <a:buNone/>
            </a:pPr>
            <a:r>
              <a:rPr lang="hu-HU" altLang="hu-HU" sz="2800" b="1" dirty="0">
                <a:solidFill>
                  <a:srgbClr val="A58B5C"/>
                </a:solidFill>
                <a:latin typeface="Aparajita"/>
              </a:rPr>
              <a:t>Mag- és sarjeredetű akácosok tömege </a:t>
            </a:r>
          </a:p>
          <a:p>
            <a:pPr algn="ctr" eaLnBrk="1" hangingPunct="1">
              <a:lnSpc>
                <a:spcPct val="95000"/>
              </a:lnSpc>
              <a:spcBef>
                <a:spcPct val="0"/>
              </a:spcBef>
              <a:buFontTx/>
              <a:buNone/>
            </a:pPr>
            <a:r>
              <a:rPr lang="hu-HU" altLang="hu-HU" sz="2800" b="1" dirty="0">
                <a:solidFill>
                  <a:srgbClr val="A58B5C"/>
                </a:solidFill>
                <a:latin typeface="Aparajita"/>
              </a:rPr>
              <a:t>fatermési osztályok szerint</a:t>
            </a:r>
          </a:p>
        </p:txBody>
      </p:sp>
      <p:pic>
        <p:nvPicPr>
          <p:cNvPr id="3686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914400"/>
            <a:ext cx="9144000" cy="569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Text Box 4"/>
          <p:cNvSpPr txBox="1">
            <a:spLocks noChangeArrowheads="1"/>
          </p:cNvSpPr>
          <p:nvPr/>
        </p:nvSpPr>
        <p:spPr bwMode="auto">
          <a:xfrm>
            <a:off x="5943600" y="1219200"/>
            <a:ext cx="1219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50000"/>
              </a:spcBef>
              <a:buFontTx/>
              <a:buNone/>
            </a:pPr>
            <a:r>
              <a:rPr lang="hu-HU" altLang="hu-HU" sz="2000"/>
              <a:t>III. FTO</a:t>
            </a:r>
          </a:p>
        </p:txBody>
      </p:sp>
    </p:spTree>
    <p:extLst>
      <p:ext uri="{BB962C8B-B14F-4D97-AF65-F5344CB8AC3E}">
        <p14:creationId xmlns:p14="http://schemas.microsoft.com/office/powerpoint/2010/main" val="11418624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755576" y="794328"/>
            <a:ext cx="7344816" cy="553998"/>
          </a:xfrm>
          <a:prstGeom prst="rect">
            <a:avLst/>
          </a:prstGeom>
          <a:noFill/>
        </p:spPr>
        <p:txBody>
          <a:bodyPr wrap="square" rtlCol="0">
            <a:spAutoFit/>
          </a:bodyPr>
          <a:lstStyle/>
          <a:p>
            <a:pPr algn="ctr">
              <a:spcBef>
                <a:spcPct val="0"/>
              </a:spcBef>
            </a:pPr>
            <a:r>
              <a:rPr lang="hu-HU" sz="3000" b="1" dirty="0">
                <a:solidFill>
                  <a:srgbClr val="A58B5C"/>
                </a:solidFill>
                <a:effectLst>
                  <a:outerShdw blurRad="50800" dist="38100" dir="2700000" algn="tl" rotWithShape="0">
                    <a:prstClr val="black">
                      <a:alpha val="40000"/>
                    </a:prstClr>
                  </a:outerShdw>
                </a:effectLst>
                <a:latin typeface="+mj-lt"/>
                <a:ea typeface="+mj-ea"/>
                <a:cs typeface="+mj-cs"/>
              </a:rPr>
              <a:t>Fontosabb K+F+I eredmények (IV.)</a:t>
            </a:r>
          </a:p>
        </p:txBody>
      </p:sp>
      <p:sp>
        <p:nvSpPr>
          <p:cNvPr id="4" name="Téglalap 3"/>
          <p:cNvSpPr/>
          <p:nvPr/>
        </p:nvSpPr>
        <p:spPr>
          <a:xfrm>
            <a:off x="103121" y="1348327"/>
            <a:ext cx="7884368" cy="584775"/>
          </a:xfrm>
          <a:prstGeom prst="rect">
            <a:avLst/>
          </a:prstGeom>
        </p:spPr>
        <p:txBody>
          <a:bodyPr wrap="square">
            <a:spAutoFit/>
          </a:bodyPr>
          <a:lstStyle/>
          <a:p>
            <a:r>
              <a:rPr lang="hu-HU" sz="1600" i="1" dirty="0">
                <a:solidFill>
                  <a:srgbClr val="A58B5C"/>
                </a:solidFill>
              </a:rPr>
              <a:t>Termesztési cél: fűrészipari rönk</a:t>
            </a:r>
            <a:endParaRPr lang="hu-HU" sz="1600" dirty="0">
              <a:solidFill>
                <a:srgbClr val="A58B5C"/>
              </a:solidFill>
            </a:endParaRPr>
          </a:p>
          <a:p>
            <a:r>
              <a:rPr lang="hu-HU" sz="1600" i="1" dirty="0">
                <a:solidFill>
                  <a:srgbClr val="A58B5C"/>
                </a:solidFill>
              </a:rPr>
              <a:t>Ültetési hálózat: 2,5 x 2,0 m, ültetési csemeteszám 2000 db/ha</a:t>
            </a:r>
            <a:endParaRPr lang="hu-HU" sz="1600" dirty="0">
              <a:solidFill>
                <a:srgbClr val="A58B5C"/>
              </a:solidFill>
            </a:endParaRPr>
          </a:p>
        </p:txBody>
      </p:sp>
      <p:graphicFrame>
        <p:nvGraphicFramePr>
          <p:cNvPr id="5" name="Táblázat 4"/>
          <p:cNvGraphicFramePr>
            <a:graphicFrameLocks noGrp="1"/>
          </p:cNvGraphicFramePr>
          <p:nvPr>
            <p:extLst>
              <p:ext uri="{D42A27DB-BD31-4B8C-83A1-F6EECF244321}">
                <p14:modId xmlns:p14="http://schemas.microsoft.com/office/powerpoint/2010/main" val="2389966803"/>
              </p:ext>
            </p:extLst>
          </p:nvPr>
        </p:nvGraphicFramePr>
        <p:xfrm>
          <a:off x="135566" y="1873861"/>
          <a:ext cx="6164626" cy="4948216"/>
        </p:xfrm>
        <a:graphic>
          <a:graphicData uri="http://schemas.openxmlformats.org/drawingml/2006/table">
            <a:tbl>
              <a:tblPr firstRow="1" firstCol="1" bandRow="1">
                <a:tableStyleId>{5C22544A-7EE6-4342-B048-85BDC9FD1C3A}</a:tableStyleId>
              </a:tblPr>
              <a:tblGrid>
                <a:gridCol w="648907">
                  <a:extLst>
                    <a:ext uri="{9D8B030D-6E8A-4147-A177-3AD203B41FA5}">
                      <a16:colId xmlns:a16="http://schemas.microsoft.com/office/drawing/2014/main" xmlns="" val="20000"/>
                    </a:ext>
                  </a:extLst>
                </a:gridCol>
                <a:gridCol w="1081513">
                  <a:extLst>
                    <a:ext uri="{9D8B030D-6E8A-4147-A177-3AD203B41FA5}">
                      <a16:colId xmlns:a16="http://schemas.microsoft.com/office/drawing/2014/main" xmlns="" val="20001"/>
                    </a:ext>
                  </a:extLst>
                </a:gridCol>
                <a:gridCol w="648907">
                  <a:extLst>
                    <a:ext uri="{9D8B030D-6E8A-4147-A177-3AD203B41FA5}">
                      <a16:colId xmlns:a16="http://schemas.microsoft.com/office/drawing/2014/main" xmlns="" val="20002"/>
                    </a:ext>
                  </a:extLst>
                </a:gridCol>
                <a:gridCol w="648907">
                  <a:extLst>
                    <a:ext uri="{9D8B030D-6E8A-4147-A177-3AD203B41FA5}">
                      <a16:colId xmlns:a16="http://schemas.microsoft.com/office/drawing/2014/main" xmlns="" val="20003"/>
                    </a:ext>
                  </a:extLst>
                </a:gridCol>
                <a:gridCol w="757060">
                  <a:extLst>
                    <a:ext uri="{9D8B030D-6E8A-4147-A177-3AD203B41FA5}">
                      <a16:colId xmlns:a16="http://schemas.microsoft.com/office/drawing/2014/main" xmlns="" val="20004"/>
                    </a:ext>
                  </a:extLst>
                </a:gridCol>
                <a:gridCol w="1189666">
                  <a:extLst>
                    <a:ext uri="{9D8B030D-6E8A-4147-A177-3AD203B41FA5}">
                      <a16:colId xmlns:a16="http://schemas.microsoft.com/office/drawing/2014/main" xmlns="" val="20005"/>
                    </a:ext>
                  </a:extLst>
                </a:gridCol>
                <a:gridCol w="1189666">
                  <a:extLst>
                    <a:ext uri="{9D8B030D-6E8A-4147-A177-3AD203B41FA5}">
                      <a16:colId xmlns:a16="http://schemas.microsoft.com/office/drawing/2014/main" xmlns="" val="20006"/>
                    </a:ext>
                  </a:extLst>
                </a:gridCol>
              </a:tblGrid>
              <a:tr h="681016">
                <a:tc rowSpan="3" gridSpan="2">
                  <a:txBody>
                    <a:bodyPr/>
                    <a:lstStyle/>
                    <a:p>
                      <a:pPr algn="ctr">
                        <a:spcAft>
                          <a:spcPts val="0"/>
                        </a:spcAft>
                      </a:pPr>
                      <a:r>
                        <a:rPr lang="hu-HU" sz="1400" dirty="0">
                          <a:effectLst/>
                        </a:rPr>
                        <a:t> </a:t>
                      </a:r>
                    </a:p>
                    <a:p>
                      <a:pPr algn="ctr">
                        <a:spcAft>
                          <a:spcPts val="0"/>
                        </a:spcAft>
                      </a:pPr>
                      <a:r>
                        <a:rPr lang="hu-HU" sz="1400" dirty="0">
                          <a:effectLst/>
                        </a:rPr>
                        <a:t>Megnevezés</a:t>
                      </a:r>
                      <a:endParaRPr lang="hu-HU" sz="1400" dirty="0">
                        <a:effectLst/>
                        <a:latin typeface="Times New Roman"/>
                        <a:ea typeface="Calibri"/>
                        <a:cs typeface="Calibri"/>
                      </a:endParaRPr>
                    </a:p>
                  </a:txBody>
                  <a:tcPr marL="44450" marR="44450" marT="0" marB="0">
                    <a:solidFill>
                      <a:srgbClr val="A58B5C"/>
                    </a:solidFill>
                  </a:tcPr>
                </a:tc>
                <a:tc rowSpan="3" hMerge="1">
                  <a:txBody>
                    <a:bodyPr/>
                    <a:lstStyle/>
                    <a:p>
                      <a:endParaRPr lang="hu-HU"/>
                    </a:p>
                  </a:txBody>
                  <a:tcPr/>
                </a:tc>
                <a:tc rowSpan="2">
                  <a:txBody>
                    <a:bodyPr/>
                    <a:lstStyle/>
                    <a:p>
                      <a:pPr>
                        <a:spcAft>
                          <a:spcPts val="0"/>
                        </a:spcAft>
                      </a:pPr>
                      <a:r>
                        <a:rPr lang="hu-HU" sz="1400">
                          <a:effectLst/>
                        </a:rPr>
                        <a:t> </a:t>
                      </a:r>
                    </a:p>
                    <a:p>
                      <a:pPr algn="ctr">
                        <a:spcAft>
                          <a:spcPts val="0"/>
                        </a:spcAft>
                      </a:pPr>
                      <a:r>
                        <a:rPr lang="hu-HU" sz="1400">
                          <a:effectLst/>
                        </a:rPr>
                        <a:t>Kor</a:t>
                      </a:r>
                      <a:endParaRPr lang="hu-HU" sz="1400">
                        <a:effectLst/>
                        <a:latin typeface="Times New Roman"/>
                        <a:ea typeface="Calibri"/>
                        <a:cs typeface="Calibri"/>
                      </a:endParaRPr>
                    </a:p>
                  </a:txBody>
                  <a:tcPr marL="44450" marR="44450" marT="0" marB="0">
                    <a:solidFill>
                      <a:srgbClr val="A58B5C"/>
                    </a:solidFill>
                  </a:tcPr>
                </a:tc>
                <a:tc>
                  <a:txBody>
                    <a:bodyPr/>
                    <a:lstStyle/>
                    <a:p>
                      <a:pPr algn="ctr">
                        <a:spcAft>
                          <a:spcPts val="0"/>
                        </a:spcAft>
                      </a:pPr>
                      <a:r>
                        <a:rPr lang="hu-HU" sz="1400" dirty="0">
                          <a:effectLst/>
                        </a:rPr>
                        <a:t>Átlagos magas-ság</a:t>
                      </a:r>
                      <a:endParaRPr lang="hu-HU" sz="1400" dirty="0">
                        <a:effectLst/>
                        <a:latin typeface="Times New Roman"/>
                        <a:ea typeface="Calibri"/>
                        <a:cs typeface="Calibri"/>
                      </a:endParaRPr>
                    </a:p>
                  </a:txBody>
                  <a:tcPr marL="44450" marR="44450" marT="0" marB="0">
                    <a:solidFill>
                      <a:srgbClr val="A58B5C"/>
                    </a:solidFill>
                  </a:tcPr>
                </a:tc>
                <a:tc>
                  <a:txBody>
                    <a:bodyPr/>
                    <a:lstStyle/>
                    <a:p>
                      <a:pPr algn="ctr">
                        <a:spcAft>
                          <a:spcPts val="0"/>
                        </a:spcAft>
                      </a:pPr>
                      <a:r>
                        <a:rPr lang="hu-HU" sz="1400" dirty="0">
                          <a:effectLst/>
                        </a:rPr>
                        <a:t>Átlagos átmérő</a:t>
                      </a:r>
                      <a:endParaRPr lang="hu-HU" sz="1400" dirty="0">
                        <a:effectLst/>
                        <a:latin typeface="Times New Roman"/>
                        <a:ea typeface="Calibri"/>
                        <a:cs typeface="Calibri"/>
                      </a:endParaRPr>
                    </a:p>
                  </a:txBody>
                  <a:tcPr marL="44450" marR="44450" marT="0" marB="0">
                    <a:solidFill>
                      <a:srgbClr val="A58B5C"/>
                    </a:solidFill>
                  </a:tcPr>
                </a:tc>
                <a:tc>
                  <a:txBody>
                    <a:bodyPr/>
                    <a:lstStyle/>
                    <a:p>
                      <a:pPr algn="ctr">
                        <a:spcAft>
                          <a:spcPts val="0"/>
                        </a:spcAft>
                      </a:pPr>
                      <a:r>
                        <a:rPr lang="hu-HU" sz="1400" dirty="0">
                          <a:effectLst/>
                        </a:rPr>
                        <a:t>Törzsszám</a:t>
                      </a:r>
                      <a:endParaRPr lang="hu-HU" sz="1400" dirty="0">
                        <a:effectLst/>
                        <a:latin typeface="Times New Roman"/>
                        <a:ea typeface="Calibri"/>
                        <a:cs typeface="Calibri"/>
                      </a:endParaRPr>
                    </a:p>
                  </a:txBody>
                  <a:tcPr marL="44450" marR="44450" marT="0" marB="0">
                    <a:solidFill>
                      <a:srgbClr val="A58B5C"/>
                    </a:solidFill>
                  </a:tcPr>
                </a:tc>
                <a:tc>
                  <a:txBody>
                    <a:bodyPr/>
                    <a:lstStyle/>
                    <a:p>
                      <a:pPr algn="ctr">
                        <a:spcAft>
                          <a:spcPts val="0"/>
                        </a:spcAft>
                      </a:pPr>
                      <a:r>
                        <a:rPr lang="hu-HU" sz="1400" dirty="0">
                          <a:effectLst/>
                        </a:rPr>
                        <a:t>Várható bruttó fatérfogat</a:t>
                      </a:r>
                      <a:endParaRPr lang="hu-HU" sz="1400" dirty="0">
                        <a:effectLst/>
                        <a:latin typeface="Times New Roman"/>
                        <a:ea typeface="Calibri"/>
                        <a:cs typeface="Calibri"/>
                      </a:endParaRPr>
                    </a:p>
                  </a:txBody>
                  <a:tcPr marL="44450" marR="44450" marT="0" marB="0">
                    <a:solidFill>
                      <a:srgbClr val="A58B5C"/>
                    </a:solidFill>
                  </a:tcPr>
                </a:tc>
                <a:extLst>
                  <a:ext uri="{0D108BD9-81ED-4DB2-BD59-A6C34878D82A}">
                    <a16:rowId xmlns:a16="http://schemas.microsoft.com/office/drawing/2014/main" xmlns="" val="10000"/>
                  </a:ext>
                </a:extLst>
              </a:tr>
              <a:tr h="212925">
                <a:tc gridSpan="2" vMerge="1">
                  <a:txBody>
                    <a:bodyPr/>
                    <a:lstStyle/>
                    <a:p>
                      <a:endParaRPr lang="hu-HU"/>
                    </a:p>
                  </a:txBody>
                  <a:tcPr/>
                </a:tc>
                <a:tc hMerge="1" vMerge="1">
                  <a:txBody>
                    <a:bodyPr/>
                    <a:lstStyle/>
                    <a:p>
                      <a:endParaRPr lang="hu-HU"/>
                    </a:p>
                  </a:txBody>
                  <a:tcPr/>
                </a:tc>
                <a:tc vMerge="1">
                  <a:txBody>
                    <a:bodyPr/>
                    <a:lstStyle/>
                    <a:p>
                      <a:endParaRPr lang="hu-HU"/>
                    </a:p>
                  </a:txBody>
                  <a:tcPr/>
                </a:tc>
                <a:tc>
                  <a:txBody>
                    <a:bodyPr/>
                    <a:lstStyle/>
                    <a:p>
                      <a:pPr algn="ctr">
                        <a:spcAft>
                          <a:spcPts val="0"/>
                        </a:spcAft>
                      </a:pPr>
                      <a:r>
                        <a:rPr lang="hu-HU" sz="1400" dirty="0">
                          <a:effectLst/>
                        </a:rPr>
                        <a:t>H</a:t>
                      </a:r>
                      <a:endParaRPr lang="hu-HU" sz="1400" dirty="0">
                        <a:effectLst/>
                        <a:latin typeface="Times New Roman"/>
                        <a:ea typeface="Calibri"/>
                        <a:cs typeface="Calibri"/>
                      </a:endParaRPr>
                    </a:p>
                  </a:txBody>
                  <a:tcPr marL="44450" marR="44450" marT="0" marB="0">
                    <a:solidFill>
                      <a:srgbClr val="E4DCCE"/>
                    </a:solidFill>
                  </a:tcPr>
                </a:tc>
                <a:tc>
                  <a:txBody>
                    <a:bodyPr/>
                    <a:lstStyle/>
                    <a:p>
                      <a:pPr algn="ctr">
                        <a:spcAft>
                          <a:spcPts val="0"/>
                        </a:spcAft>
                      </a:pPr>
                      <a:r>
                        <a:rPr lang="hu-HU" sz="1400" dirty="0">
                          <a:effectLst/>
                        </a:rPr>
                        <a:t>D</a:t>
                      </a:r>
                      <a:r>
                        <a:rPr lang="hu-HU" sz="1400" baseline="-25000" dirty="0">
                          <a:effectLst/>
                        </a:rPr>
                        <a:t>1..3</a:t>
                      </a:r>
                      <a:endParaRPr lang="hu-HU" sz="1400" dirty="0">
                        <a:effectLst/>
                        <a:latin typeface="Times New Roman"/>
                        <a:ea typeface="Calibri"/>
                        <a:cs typeface="Calibri"/>
                      </a:endParaRPr>
                    </a:p>
                  </a:txBody>
                  <a:tcPr marL="44450" marR="44450" marT="0" marB="0">
                    <a:solidFill>
                      <a:srgbClr val="E4DCCE"/>
                    </a:solidFill>
                  </a:tcPr>
                </a:tc>
                <a:tc>
                  <a:txBody>
                    <a:bodyPr/>
                    <a:lstStyle/>
                    <a:p>
                      <a:pPr algn="ctr">
                        <a:spcAft>
                          <a:spcPts val="0"/>
                        </a:spcAft>
                      </a:pPr>
                      <a:r>
                        <a:rPr lang="hu-HU" sz="1400" dirty="0">
                          <a:effectLst/>
                        </a:rPr>
                        <a:t>N</a:t>
                      </a:r>
                      <a:endParaRPr lang="hu-HU" sz="1400" dirty="0">
                        <a:effectLst/>
                        <a:latin typeface="Times New Roman"/>
                        <a:ea typeface="Calibri"/>
                        <a:cs typeface="Calibri"/>
                      </a:endParaRPr>
                    </a:p>
                  </a:txBody>
                  <a:tcPr marL="44450" marR="44450" marT="0" marB="0">
                    <a:solidFill>
                      <a:srgbClr val="E4DCCE"/>
                    </a:solidFill>
                  </a:tcPr>
                </a:tc>
                <a:tc>
                  <a:txBody>
                    <a:bodyPr/>
                    <a:lstStyle/>
                    <a:p>
                      <a:pPr algn="ctr">
                        <a:spcAft>
                          <a:spcPts val="0"/>
                        </a:spcAft>
                      </a:pPr>
                      <a:r>
                        <a:rPr lang="hu-HU" sz="1400" dirty="0">
                          <a:effectLst/>
                        </a:rPr>
                        <a:t>V</a:t>
                      </a:r>
                      <a:endParaRPr lang="hu-HU" sz="1400" dirty="0">
                        <a:effectLst/>
                        <a:latin typeface="Times New Roman"/>
                        <a:ea typeface="Calibri"/>
                        <a:cs typeface="Calibri"/>
                      </a:endParaRPr>
                    </a:p>
                  </a:txBody>
                  <a:tcPr marL="44450" marR="44450" marT="0" marB="0">
                    <a:solidFill>
                      <a:srgbClr val="E4DCCE"/>
                    </a:solidFill>
                  </a:tcPr>
                </a:tc>
                <a:extLst>
                  <a:ext uri="{0D108BD9-81ED-4DB2-BD59-A6C34878D82A}">
                    <a16:rowId xmlns:a16="http://schemas.microsoft.com/office/drawing/2014/main" xmlns="" val="10001"/>
                  </a:ext>
                </a:extLst>
              </a:tr>
              <a:tr h="212925">
                <a:tc gridSpan="2" vMerge="1">
                  <a:txBody>
                    <a:bodyPr/>
                    <a:lstStyle/>
                    <a:p>
                      <a:endParaRPr lang="hu-HU"/>
                    </a:p>
                  </a:txBody>
                  <a:tcPr/>
                </a:tc>
                <a:tc hMerge="1" vMerge="1">
                  <a:txBody>
                    <a:bodyPr/>
                    <a:lstStyle/>
                    <a:p>
                      <a:endParaRPr lang="hu-HU"/>
                    </a:p>
                  </a:txBody>
                  <a:tcPr/>
                </a:tc>
                <a:tc>
                  <a:txBody>
                    <a:bodyPr/>
                    <a:lstStyle/>
                    <a:p>
                      <a:pPr algn="ctr">
                        <a:spcAft>
                          <a:spcPts val="0"/>
                        </a:spcAft>
                      </a:pPr>
                      <a:r>
                        <a:rPr lang="hu-HU" sz="1400" dirty="0">
                          <a:effectLst/>
                        </a:rPr>
                        <a:t>év</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m</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cm</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db/ha</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m</a:t>
                      </a:r>
                      <a:r>
                        <a:rPr lang="hu-HU" sz="1400" baseline="30000" dirty="0">
                          <a:effectLst/>
                        </a:rPr>
                        <a:t>3</a:t>
                      </a:r>
                      <a:r>
                        <a:rPr lang="hu-HU" sz="1400" dirty="0">
                          <a:effectLst/>
                        </a:rPr>
                        <a:t>/ha</a:t>
                      </a:r>
                      <a:endParaRPr lang="hu-HU" sz="1400" dirty="0">
                        <a:effectLst/>
                        <a:latin typeface="Times New Roman"/>
                        <a:ea typeface="Calibri"/>
                        <a:cs typeface="Calibri"/>
                      </a:endParaRPr>
                    </a:p>
                  </a:txBody>
                  <a:tcPr marL="44450" marR="44450" marT="0" marB="0">
                    <a:solidFill>
                      <a:srgbClr val="F6F4F0"/>
                    </a:solidFill>
                  </a:tcPr>
                </a:tc>
                <a:extLst>
                  <a:ext uri="{0D108BD9-81ED-4DB2-BD59-A6C34878D82A}">
                    <a16:rowId xmlns:a16="http://schemas.microsoft.com/office/drawing/2014/main" xmlns="" val="10002"/>
                  </a:ext>
                </a:extLst>
              </a:tr>
              <a:tr h="212925">
                <a:tc gridSpan="7">
                  <a:txBody>
                    <a:bodyPr/>
                    <a:lstStyle/>
                    <a:p>
                      <a:pPr>
                        <a:spcBef>
                          <a:spcPts val="2400"/>
                        </a:spcBef>
                        <a:spcAft>
                          <a:spcPts val="0"/>
                        </a:spcAft>
                      </a:pPr>
                      <a:r>
                        <a:rPr lang="hu-HU" sz="1400" kern="0" dirty="0">
                          <a:effectLst/>
                        </a:rPr>
                        <a:t>I. fatermési osztály</a:t>
                      </a:r>
                      <a:endParaRPr lang="hu-HU" sz="1400" b="1" kern="0" dirty="0">
                        <a:solidFill>
                          <a:srgbClr val="365F91"/>
                        </a:solidFill>
                        <a:effectLst/>
                        <a:latin typeface="Times New Roman"/>
                        <a:ea typeface="Times New Roman"/>
                        <a:cs typeface="Calibri"/>
                      </a:endParaRPr>
                    </a:p>
                  </a:txBody>
                  <a:tcPr marL="44450" marR="44450" marT="0" marB="0">
                    <a:solidFill>
                      <a:srgbClr val="A58B5C"/>
                    </a:solidFill>
                  </a:tcPr>
                </a:tc>
                <a:tc hMerge="1">
                  <a:txBody>
                    <a:bodyPr/>
                    <a:lstStyle/>
                    <a:p>
                      <a:endParaRPr lang="hu-HU"/>
                    </a:p>
                  </a:txBody>
                  <a:tcPr/>
                </a:tc>
                <a:tc hMerge="1">
                  <a:txBody>
                    <a:bodyPr/>
                    <a:lstStyle/>
                    <a:p>
                      <a:endParaRPr lang="hu-HU"/>
                    </a:p>
                  </a:txBody>
                  <a:tcPr/>
                </a:tc>
                <a:tc hMerge="1">
                  <a:txBody>
                    <a:bodyPr/>
                    <a:lstStyle/>
                    <a:p>
                      <a:endParaRPr lang="hu-HU"/>
                    </a:p>
                  </a:txBody>
                  <a:tcPr/>
                </a:tc>
                <a:tc hMerge="1">
                  <a:txBody>
                    <a:bodyPr/>
                    <a:lstStyle/>
                    <a:p>
                      <a:endParaRPr lang="hu-HU"/>
                    </a:p>
                  </a:txBody>
                  <a:tcPr/>
                </a:tc>
                <a:tc hMerge="1">
                  <a:txBody>
                    <a:bodyPr/>
                    <a:lstStyle/>
                    <a:p>
                      <a:endParaRPr lang="hu-HU"/>
                    </a:p>
                  </a:txBody>
                  <a:tcPr/>
                </a:tc>
                <a:tc hMerge="1">
                  <a:txBody>
                    <a:bodyPr/>
                    <a:lstStyle/>
                    <a:p>
                      <a:endParaRPr lang="hu-HU"/>
                    </a:p>
                  </a:txBody>
                  <a:tcPr/>
                </a:tc>
                <a:extLst>
                  <a:ext uri="{0D108BD9-81ED-4DB2-BD59-A6C34878D82A}">
                    <a16:rowId xmlns:a16="http://schemas.microsoft.com/office/drawing/2014/main" xmlns="" val="10003"/>
                  </a:ext>
                </a:extLst>
              </a:tr>
              <a:tr h="425850">
                <a:tc>
                  <a:txBody>
                    <a:bodyPr/>
                    <a:lstStyle/>
                    <a:p>
                      <a:pPr algn="ctr">
                        <a:spcAft>
                          <a:spcPts val="0"/>
                        </a:spcAft>
                      </a:pPr>
                      <a:r>
                        <a:rPr lang="hu-HU" sz="1400">
                          <a:effectLst/>
                        </a:rPr>
                        <a:t>1.</a:t>
                      </a:r>
                      <a:endParaRPr lang="hu-HU" sz="1400">
                        <a:effectLst/>
                        <a:latin typeface="Times New Roman"/>
                        <a:ea typeface="Calibri"/>
                        <a:cs typeface="Calibri"/>
                      </a:endParaRPr>
                    </a:p>
                  </a:txBody>
                  <a:tcPr marL="44450" marR="44450" marT="0" marB="0">
                    <a:solidFill>
                      <a:srgbClr val="A58B5C"/>
                    </a:solidFill>
                  </a:tcPr>
                </a:tc>
                <a:tc>
                  <a:txBody>
                    <a:bodyPr/>
                    <a:lstStyle/>
                    <a:p>
                      <a:pPr>
                        <a:spcAft>
                          <a:spcPts val="0"/>
                        </a:spcAft>
                      </a:pPr>
                      <a:r>
                        <a:rPr lang="hu-HU" sz="1400" dirty="0">
                          <a:effectLst/>
                        </a:rPr>
                        <a:t>Növőtér-bővítés</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9-10</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14</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13</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1000</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100</a:t>
                      </a:r>
                      <a:endParaRPr lang="hu-HU" sz="1400" dirty="0">
                        <a:effectLst/>
                        <a:latin typeface="Times New Roman"/>
                        <a:ea typeface="Calibri"/>
                        <a:cs typeface="Calibri"/>
                      </a:endParaRPr>
                    </a:p>
                  </a:txBody>
                  <a:tcPr marL="44450" marR="44450" marT="0" marB="0">
                    <a:solidFill>
                      <a:srgbClr val="F6F4F0"/>
                    </a:solidFill>
                  </a:tcPr>
                </a:tc>
                <a:extLst>
                  <a:ext uri="{0D108BD9-81ED-4DB2-BD59-A6C34878D82A}">
                    <a16:rowId xmlns:a16="http://schemas.microsoft.com/office/drawing/2014/main" xmlns="" val="10004"/>
                  </a:ext>
                </a:extLst>
              </a:tr>
              <a:tr h="425850">
                <a:tc>
                  <a:txBody>
                    <a:bodyPr/>
                    <a:lstStyle/>
                    <a:p>
                      <a:pPr algn="ctr">
                        <a:spcAft>
                          <a:spcPts val="0"/>
                        </a:spcAft>
                      </a:pPr>
                      <a:r>
                        <a:rPr lang="hu-HU" sz="1400">
                          <a:effectLst/>
                        </a:rPr>
                        <a:t>2.</a:t>
                      </a:r>
                      <a:endParaRPr lang="hu-HU" sz="1400">
                        <a:effectLst/>
                        <a:latin typeface="Times New Roman"/>
                        <a:ea typeface="Calibri"/>
                        <a:cs typeface="Calibri"/>
                      </a:endParaRPr>
                    </a:p>
                  </a:txBody>
                  <a:tcPr marL="44450" marR="44450" marT="0" marB="0">
                    <a:solidFill>
                      <a:srgbClr val="A58B5C"/>
                    </a:solidFill>
                  </a:tcPr>
                </a:tc>
                <a:tc>
                  <a:txBody>
                    <a:bodyPr/>
                    <a:lstStyle/>
                    <a:p>
                      <a:pPr>
                        <a:spcAft>
                          <a:spcPts val="0"/>
                        </a:spcAft>
                      </a:pPr>
                      <a:r>
                        <a:rPr lang="hu-HU" sz="1400" dirty="0">
                          <a:effectLst/>
                        </a:rPr>
                        <a:t>Növőtér-bővítés</a:t>
                      </a:r>
                      <a:endParaRPr lang="hu-HU" sz="1400" dirty="0">
                        <a:effectLst/>
                        <a:latin typeface="Times New Roman"/>
                        <a:ea typeface="Calibri"/>
                        <a:cs typeface="Calibri"/>
                      </a:endParaRPr>
                    </a:p>
                  </a:txBody>
                  <a:tcPr marL="44450" marR="44450" marT="0" marB="0">
                    <a:solidFill>
                      <a:srgbClr val="E4DCCE"/>
                    </a:solidFill>
                  </a:tcPr>
                </a:tc>
                <a:tc>
                  <a:txBody>
                    <a:bodyPr/>
                    <a:lstStyle/>
                    <a:p>
                      <a:pPr algn="ctr">
                        <a:spcAft>
                          <a:spcPts val="0"/>
                        </a:spcAft>
                      </a:pPr>
                      <a:r>
                        <a:rPr lang="hu-HU" sz="1400" dirty="0">
                          <a:effectLst/>
                        </a:rPr>
                        <a:t>16-17</a:t>
                      </a:r>
                      <a:endParaRPr lang="hu-HU" sz="1400" dirty="0">
                        <a:effectLst/>
                        <a:latin typeface="Times New Roman"/>
                        <a:ea typeface="Calibri"/>
                        <a:cs typeface="Calibri"/>
                      </a:endParaRPr>
                    </a:p>
                  </a:txBody>
                  <a:tcPr marL="44450" marR="44450" marT="0" marB="0">
                    <a:solidFill>
                      <a:srgbClr val="E4DCCE"/>
                    </a:solidFill>
                  </a:tcPr>
                </a:tc>
                <a:tc>
                  <a:txBody>
                    <a:bodyPr/>
                    <a:lstStyle/>
                    <a:p>
                      <a:pPr algn="ctr">
                        <a:spcAft>
                          <a:spcPts val="0"/>
                        </a:spcAft>
                      </a:pPr>
                      <a:r>
                        <a:rPr lang="hu-HU" sz="1400" dirty="0">
                          <a:effectLst/>
                        </a:rPr>
                        <a:t>20</a:t>
                      </a:r>
                      <a:endParaRPr lang="hu-HU" sz="1400" dirty="0">
                        <a:effectLst/>
                        <a:latin typeface="Times New Roman"/>
                        <a:ea typeface="Calibri"/>
                        <a:cs typeface="Calibri"/>
                      </a:endParaRPr>
                    </a:p>
                  </a:txBody>
                  <a:tcPr marL="44450" marR="44450" marT="0" marB="0">
                    <a:solidFill>
                      <a:srgbClr val="E4DCCE"/>
                    </a:solidFill>
                  </a:tcPr>
                </a:tc>
                <a:tc>
                  <a:txBody>
                    <a:bodyPr/>
                    <a:lstStyle/>
                    <a:p>
                      <a:pPr algn="ctr">
                        <a:spcAft>
                          <a:spcPts val="0"/>
                        </a:spcAft>
                      </a:pPr>
                      <a:r>
                        <a:rPr lang="hu-HU" sz="1400" dirty="0">
                          <a:effectLst/>
                        </a:rPr>
                        <a:t>18</a:t>
                      </a:r>
                      <a:endParaRPr lang="hu-HU" sz="1400" dirty="0">
                        <a:effectLst/>
                        <a:latin typeface="Times New Roman"/>
                        <a:ea typeface="Calibri"/>
                        <a:cs typeface="Calibri"/>
                      </a:endParaRPr>
                    </a:p>
                  </a:txBody>
                  <a:tcPr marL="44450" marR="44450" marT="0" marB="0">
                    <a:solidFill>
                      <a:srgbClr val="E4DCCE"/>
                    </a:solidFill>
                  </a:tcPr>
                </a:tc>
                <a:tc>
                  <a:txBody>
                    <a:bodyPr/>
                    <a:lstStyle/>
                    <a:p>
                      <a:pPr algn="ctr">
                        <a:spcAft>
                          <a:spcPts val="0"/>
                        </a:spcAft>
                      </a:pPr>
                      <a:r>
                        <a:rPr lang="hu-HU" sz="1400" dirty="0">
                          <a:effectLst/>
                        </a:rPr>
                        <a:t>500</a:t>
                      </a:r>
                      <a:endParaRPr lang="hu-HU" sz="1400" dirty="0">
                        <a:effectLst/>
                        <a:latin typeface="Times New Roman"/>
                        <a:ea typeface="Calibri"/>
                        <a:cs typeface="Calibri"/>
                      </a:endParaRPr>
                    </a:p>
                  </a:txBody>
                  <a:tcPr marL="44450" marR="44450" marT="0" marB="0">
                    <a:solidFill>
                      <a:srgbClr val="E4DCCE"/>
                    </a:solidFill>
                  </a:tcPr>
                </a:tc>
                <a:tc>
                  <a:txBody>
                    <a:bodyPr/>
                    <a:lstStyle/>
                    <a:p>
                      <a:pPr algn="ctr">
                        <a:spcAft>
                          <a:spcPts val="0"/>
                        </a:spcAft>
                      </a:pPr>
                      <a:r>
                        <a:rPr lang="hu-HU" sz="1400" dirty="0">
                          <a:effectLst/>
                        </a:rPr>
                        <a:t>130</a:t>
                      </a:r>
                      <a:endParaRPr lang="hu-HU" sz="1400" dirty="0">
                        <a:effectLst/>
                        <a:latin typeface="Times New Roman"/>
                        <a:ea typeface="Calibri"/>
                        <a:cs typeface="Calibri"/>
                      </a:endParaRPr>
                    </a:p>
                  </a:txBody>
                  <a:tcPr marL="44450" marR="44450" marT="0" marB="0">
                    <a:solidFill>
                      <a:srgbClr val="E4DCCE"/>
                    </a:solidFill>
                  </a:tcPr>
                </a:tc>
                <a:extLst>
                  <a:ext uri="{0D108BD9-81ED-4DB2-BD59-A6C34878D82A}">
                    <a16:rowId xmlns:a16="http://schemas.microsoft.com/office/drawing/2014/main" xmlns="" val="10005"/>
                  </a:ext>
                </a:extLst>
              </a:tr>
              <a:tr h="212925">
                <a:tc>
                  <a:txBody>
                    <a:bodyPr/>
                    <a:lstStyle/>
                    <a:p>
                      <a:pPr algn="ctr">
                        <a:spcAft>
                          <a:spcPts val="0"/>
                        </a:spcAft>
                      </a:pPr>
                      <a:r>
                        <a:rPr lang="hu-HU" sz="1400">
                          <a:effectLst/>
                        </a:rPr>
                        <a:t>3.</a:t>
                      </a:r>
                      <a:endParaRPr lang="hu-HU" sz="1400">
                        <a:effectLst/>
                        <a:latin typeface="Times New Roman"/>
                        <a:ea typeface="Calibri"/>
                        <a:cs typeface="Calibri"/>
                      </a:endParaRPr>
                    </a:p>
                  </a:txBody>
                  <a:tcPr marL="44450" marR="44450" marT="0" marB="0">
                    <a:solidFill>
                      <a:srgbClr val="A58B5C"/>
                    </a:solidFill>
                  </a:tcPr>
                </a:tc>
                <a:tc>
                  <a:txBody>
                    <a:bodyPr/>
                    <a:lstStyle/>
                    <a:p>
                      <a:pPr>
                        <a:spcAft>
                          <a:spcPts val="0"/>
                        </a:spcAft>
                      </a:pPr>
                      <a:r>
                        <a:rPr lang="hu-HU" sz="1400" dirty="0">
                          <a:effectLst/>
                        </a:rPr>
                        <a:t>Véghasználat</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30</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25</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25</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450</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270</a:t>
                      </a:r>
                      <a:endParaRPr lang="hu-HU" sz="1400" dirty="0">
                        <a:effectLst/>
                        <a:latin typeface="Times New Roman"/>
                        <a:ea typeface="Calibri"/>
                        <a:cs typeface="Calibri"/>
                      </a:endParaRPr>
                    </a:p>
                  </a:txBody>
                  <a:tcPr marL="44450" marR="44450" marT="0" marB="0">
                    <a:solidFill>
                      <a:srgbClr val="F6F4F0"/>
                    </a:solidFill>
                  </a:tcPr>
                </a:tc>
                <a:extLst>
                  <a:ext uri="{0D108BD9-81ED-4DB2-BD59-A6C34878D82A}">
                    <a16:rowId xmlns:a16="http://schemas.microsoft.com/office/drawing/2014/main" xmlns="" val="10006"/>
                  </a:ext>
                </a:extLst>
              </a:tr>
              <a:tr h="212925">
                <a:tc gridSpan="7">
                  <a:txBody>
                    <a:bodyPr/>
                    <a:lstStyle/>
                    <a:p>
                      <a:pPr>
                        <a:spcBef>
                          <a:spcPts val="2400"/>
                        </a:spcBef>
                        <a:spcAft>
                          <a:spcPts val="0"/>
                        </a:spcAft>
                      </a:pPr>
                      <a:r>
                        <a:rPr lang="hu-HU" sz="1400" kern="0" dirty="0">
                          <a:effectLst/>
                        </a:rPr>
                        <a:t>II. fatermési osztály</a:t>
                      </a:r>
                      <a:endParaRPr lang="hu-HU" sz="1400" b="1" kern="0" dirty="0">
                        <a:solidFill>
                          <a:srgbClr val="365F91"/>
                        </a:solidFill>
                        <a:effectLst/>
                        <a:latin typeface="Times New Roman"/>
                        <a:ea typeface="Times New Roman"/>
                        <a:cs typeface="Calibri"/>
                      </a:endParaRPr>
                    </a:p>
                  </a:txBody>
                  <a:tcPr marL="44450" marR="44450" marT="0" marB="0">
                    <a:solidFill>
                      <a:srgbClr val="A58B5C"/>
                    </a:solidFill>
                  </a:tcPr>
                </a:tc>
                <a:tc hMerge="1">
                  <a:txBody>
                    <a:bodyPr/>
                    <a:lstStyle/>
                    <a:p>
                      <a:endParaRPr lang="hu-HU"/>
                    </a:p>
                  </a:txBody>
                  <a:tcPr/>
                </a:tc>
                <a:tc hMerge="1">
                  <a:txBody>
                    <a:bodyPr/>
                    <a:lstStyle/>
                    <a:p>
                      <a:endParaRPr lang="hu-HU"/>
                    </a:p>
                  </a:txBody>
                  <a:tcPr/>
                </a:tc>
                <a:tc hMerge="1">
                  <a:txBody>
                    <a:bodyPr/>
                    <a:lstStyle/>
                    <a:p>
                      <a:endParaRPr lang="hu-HU"/>
                    </a:p>
                  </a:txBody>
                  <a:tcPr/>
                </a:tc>
                <a:tc hMerge="1">
                  <a:txBody>
                    <a:bodyPr/>
                    <a:lstStyle/>
                    <a:p>
                      <a:endParaRPr lang="hu-HU"/>
                    </a:p>
                  </a:txBody>
                  <a:tcPr/>
                </a:tc>
                <a:tc hMerge="1">
                  <a:txBody>
                    <a:bodyPr/>
                    <a:lstStyle/>
                    <a:p>
                      <a:endParaRPr lang="hu-HU"/>
                    </a:p>
                  </a:txBody>
                  <a:tcPr/>
                </a:tc>
                <a:tc hMerge="1">
                  <a:txBody>
                    <a:bodyPr/>
                    <a:lstStyle/>
                    <a:p>
                      <a:endParaRPr lang="hu-HU"/>
                    </a:p>
                  </a:txBody>
                  <a:tcPr/>
                </a:tc>
                <a:extLst>
                  <a:ext uri="{0D108BD9-81ED-4DB2-BD59-A6C34878D82A}">
                    <a16:rowId xmlns:a16="http://schemas.microsoft.com/office/drawing/2014/main" xmlns="" val="10007"/>
                  </a:ext>
                </a:extLst>
              </a:tr>
              <a:tr h="425850">
                <a:tc>
                  <a:txBody>
                    <a:bodyPr/>
                    <a:lstStyle/>
                    <a:p>
                      <a:pPr algn="ctr">
                        <a:spcAft>
                          <a:spcPts val="0"/>
                        </a:spcAft>
                      </a:pPr>
                      <a:r>
                        <a:rPr lang="hu-HU" sz="1400">
                          <a:effectLst/>
                        </a:rPr>
                        <a:t>1.</a:t>
                      </a:r>
                      <a:endParaRPr lang="hu-HU" sz="1400">
                        <a:effectLst/>
                        <a:latin typeface="Times New Roman"/>
                        <a:ea typeface="Calibri"/>
                        <a:cs typeface="Calibri"/>
                      </a:endParaRPr>
                    </a:p>
                  </a:txBody>
                  <a:tcPr marL="44450" marR="44450" marT="0" marB="0">
                    <a:solidFill>
                      <a:srgbClr val="A58B5C"/>
                    </a:solidFill>
                  </a:tcPr>
                </a:tc>
                <a:tc>
                  <a:txBody>
                    <a:bodyPr/>
                    <a:lstStyle/>
                    <a:p>
                      <a:pPr>
                        <a:spcAft>
                          <a:spcPts val="0"/>
                        </a:spcAft>
                      </a:pPr>
                      <a:r>
                        <a:rPr lang="hu-HU" sz="1400" dirty="0">
                          <a:effectLst/>
                        </a:rPr>
                        <a:t>Növőtér-bővítés</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9-10</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13</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11</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1000</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70</a:t>
                      </a:r>
                      <a:endParaRPr lang="hu-HU" sz="1400" dirty="0">
                        <a:effectLst/>
                        <a:latin typeface="Times New Roman"/>
                        <a:ea typeface="Calibri"/>
                        <a:cs typeface="Calibri"/>
                      </a:endParaRPr>
                    </a:p>
                  </a:txBody>
                  <a:tcPr marL="44450" marR="44450" marT="0" marB="0">
                    <a:solidFill>
                      <a:srgbClr val="F6F4F0"/>
                    </a:solidFill>
                  </a:tcPr>
                </a:tc>
                <a:extLst>
                  <a:ext uri="{0D108BD9-81ED-4DB2-BD59-A6C34878D82A}">
                    <a16:rowId xmlns:a16="http://schemas.microsoft.com/office/drawing/2014/main" xmlns="" val="10008"/>
                  </a:ext>
                </a:extLst>
              </a:tr>
              <a:tr h="425850">
                <a:tc>
                  <a:txBody>
                    <a:bodyPr/>
                    <a:lstStyle/>
                    <a:p>
                      <a:pPr algn="ctr">
                        <a:spcAft>
                          <a:spcPts val="0"/>
                        </a:spcAft>
                      </a:pPr>
                      <a:r>
                        <a:rPr lang="hu-HU" sz="1400">
                          <a:effectLst/>
                        </a:rPr>
                        <a:t>2.</a:t>
                      </a:r>
                      <a:endParaRPr lang="hu-HU" sz="1400">
                        <a:effectLst/>
                        <a:latin typeface="Times New Roman"/>
                        <a:ea typeface="Calibri"/>
                        <a:cs typeface="Calibri"/>
                      </a:endParaRPr>
                    </a:p>
                  </a:txBody>
                  <a:tcPr marL="44450" marR="44450" marT="0" marB="0">
                    <a:solidFill>
                      <a:srgbClr val="A58B5C"/>
                    </a:solidFill>
                  </a:tcPr>
                </a:tc>
                <a:tc>
                  <a:txBody>
                    <a:bodyPr/>
                    <a:lstStyle/>
                    <a:p>
                      <a:pPr>
                        <a:spcAft>
                          <a:spcPts val="0"/>
                        </a:spcAft>
                      </a:pPr>
                      <a:r>
                        <a:rPr lang="hu-HU" sz="1400" dirty="0">
                          <a:effectLst/>
                        </a:rPr>
                        <a:t>Növőtér-bővítés</a:t>
                      </a:r>
                      <a:endParaRPr lang="hu-HU" sz="1400" dirty="0">
                        <a:effectLst/>
                        <a:latin typeface="Times New Roman"/>
                        <a:ea typeface="Calibri"/>
                        <a:cs typeface="Calibri"/>
                      </a:endParaRPr>
                    </a:p>
                  </a:txBody>
                  <a:tcPr marL="44450" marR="44450" marT="0" marB="0">
                    <a:solidFill>
                      <a:srgbClr val="E4DCCE"/>
                    </a:solidFill>
                  </a:tcPr>
                </a:tc>
                <a:tc>
                  <a:txBody>
                    <a:bodyPr/>
                    <a:lstStyle/>
                    <a:p>
                      <a:pPr algn="ctr">
                        <a:spcAft>
                          <a:spcPts val="0"/>
                        </a:spcAft>
                      </a:pPr>
                      <a:r>
                        <a:rPr lang="hu-HU" sz="1400" dirty="0">
                          <a:effectLst/>
                        </a:rPr>
                        <a:t>16-17</a:t>
                      </a:r>
                      <a:endParaRPr lang="hu-HU" sz="1400" dirty="0">
                        <a:effectLst/>
                        <a:latin typeface="Times New Roman"/>
                        <a:ea typeface="Calibri"/>
                        <a:cs typeface="Calibri"/>
                      </a:endParaRPr>
                    </a:p>
                  </a:txBody>
                  <a:tcPr marL="44450" marR="44450" marT="0" marB="0">
                    <a:solidFill>
                      <a:srgbClr val="E4DCCE"/>
                    </a:solidFill>
                  </a:tcPr>
                </a:tc>
                <a:tc>
                  <a:txBody>
                    <a:bodyPr/>
                    <a:lstStyle/>
                    <a:p>
                      <a:pPr algn="ctr">
                        <a:spcAft>
                          <a:spcPts val="0"/>
                        </a:spcAft>
                      </a:pPr>
                      <a:r>
                        <a:rPr lang="hu-HU" sz="1400" dirty="0">
                          <a:effectLst/>
                        </a:rPr>
                        <a:t>18</a:t>
                      </a:r>
                      <a:endParaRPr lang="hu-HU" sz="1400" dirty="0">
                        <a:effectLst/>
                        <a:latin typeface="Times New Roman"/>
                        <a:ea typeface="Calibri"/>
                        <a:cs typeface="Calibri"/>
                      </a:endParaRPr>
                    </a:p>
                  </a:txBody>
                  <a:tcPr marL="44450" marR="44450" marT="0" marB="0">
                    <a:solidFill>
                      <a:srgbClr val="E4DCCE"/>
                    </a:solidFill>
                  </a:tcPr>
                </a:tc>
                <a:tc>
                  <a:txBody>
                    <a:bodyPr/>
                    <a:lstStyle/>
                    <a:p>
                      <a:pPr algn="ctr">
                        <a:spcAft>
                          <a:spcPts val="0"/>
                        </a:spcAft>
                      </a:pPr>
                      <a:r>
                        <a:rPr lang="hu-HU" sz="1400" dirty="0">
                          <a:effectLst/>
                        </a:rPr>
                        <a:t>16</a:t>
                      </a:r>
                      <a:endParaRPr lang="hu-HU" sz="1400" dirty="0">
                        <a:effectLst/>
                        <a:latin typeface="Times New Roman"/>
                        <a:ea typeface="Calibri"/>
                        <a:cs typeface="Calibri"/>
                      </a:endParaRPr>
                    </a:p>
                  </a:txBody>
                  <a:tcPr marL="44450" marR="44450" marT="0" marB="0">
                    <a:solidFill>
                      <a:srgbClr val="E4DCCE"/>
                    </a:solidFill>
                  </a:tcPr>
                </a:tc>
                <a:tc>
                  <a:txBody>
                    <a:bodyPr/>
                    <a:lstStyle/>
                    <a:p>
                      <a:pPr algn="ctr">
                        <a:spcAft>
                          <a:spcPts val="0"/>
                        </a:spcAft>
                      </a:pPr>
                      <a:r>
                        <a:rPr lang="hu-HU" sz="1400" dirty="0">
                          <a:effectLst/>
                        </a:rPr>
                        <a:t>500</a:t>
                      </a:r>
                      <a:endParaRPr lang="hu-HU" sz="1400" dirty="0">
                        <a:effectLst/>
                        <a:latin typeface="Times New Roman"/>
                        <a:ea typeface="Calibri"/>
                        <a:cs typeface="Calibri"/>
                      </a:endParaRPr>
                    </a:p>
                  </a:txBody>
                  <a:tcPr marL="44450" marR="44450" marT="0" marB="0">
                    <a:solidFill>
                      <a:srgbClr val="E4DCCE"/>
                    </a:solidFill>
                  </a:tcPr>
                </a:tc>
                <a:tc>
                  <a:txBody>
                    <a:bodyPr/>
                    <a:lstStyle/>
                    <a:p>
                      <a:pPr algn="ctr">
                        <a:spcAft>
                          <a:spcPts val="0"/>
                        </a:spcAft>
                      </a:pPr>
                      <a:r>
                        <a:rPr lang="hu-HU" sz="1400" dirty="0">
                          <a:effectLst/>
                        </a:rPr>
                        <a:t>100</a:t>
                      </a:r>
                      <a:endParaRPr lang="hu-HU" sz="1400" dirty="0">
                        <a:effectLst/>
                        <a:latin typeface="Times New Roman"/>
                        <a:ea typeface="Calibri"/>
                        <a:cs typeface="Calibri"/>
                      </a:endParaRPr>
                    </a:p>
                  </a:txBody>
                  <a:tcPr marL="44450" marR="44450" marT="0" marB="0">
                    <a:solidFill>
                      <a:srgbClr val="E4DCCE"/>
                    </a:solidFill>
                  </a:tcPr>
                </a:tc>
                <a:extLst>
                  <a:ext uri="{0D108BD9-81ED-4DB2-BD59-A6C34878D82A}">
                    <a16:rowId xmlns:a16="http://schemas.microsoft.com/office/drawing/2014/main" xmlns="" val="10009"/>
                  </a:ext>
                </a:extLst>
              </a:tr>
              <a:tr h="212925">
                <a:tc>
                  <a:txBody>
                    <a:bodyPr/>
                    <a:lstStyle/>
                    <a:p>
                      <a:pPr algn="ctr">
                        <a:spcAft>
                          <a:spcPts val="0"/>
                        </a:spcAft>
                      </a:pPr>
                      <a:r>
                        <a:rPr lang="hu-HU" sz="1400">
                          <a:effectLst/>
                        </a:rPr>
                        <a:t>3.</a:t>
                      </a:r>
                      <a:endParaRPr lang="hu-HU" sz="1400">
                        <a:effectLst/>
                        <a:latin typeface="Times New Roman"/>
                        <a:ea typeface="Calibri"/>
                        <a:cs typeface="Calibri"/>
                      </a:endParaRPr>
                    </a:p>
                  </a:txBody>
                  <a:tcPr marL="44450" marR="44450" marT="0" marB="0">
                    <a:solidFill>
                      <a:srgbClr val="A58B5C"/>
                    </a:solidFill>
                  </a:tcPr>
                </a:tc>
                <a:tc>
                  <a:txBody>
                    <a:bodyPr/>
                    <a:lstStyle/>
                    <a:p>
                      <a:pPr>
                        <a:spcAft>
                          <a:spcPts val="0"/>
                        </a:spcAft>
                      </a:pPr>
                      <a:r>
                        <a:rPr lang="hu-HU" sz="1400" dirty="0">
                          <a:effectLst/>
                        </a:rPr>
                        <a:t>Véghasználat</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30</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23</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23</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450</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220</a:t>
                      </a:r>
                      <a:endParaRPr lang="hu-HU" sz="1400" dirty="0">
                        <a:effectLst/>
                        <a:latin typeface="Times New Roman"/>
                        <a:ea typeface="Calibri"/>
                        <a:cs typeface="Calibri"/>
                      </a:endParaRPr>
                    </a:p>
                  </a:txBody>
                  <a:tcPr marL="44450" marR="44450" marT="0" marB="0">
                    <a:solidFill>
                      <a:srgbClr val="F6F4F0"/>
                    </a:solidFill>
                  </a:tcPr>
                </a:tc>
                <a:extLst>
                  <a:ext uri="{0D108BD9-81ED-4DB2-BD59-A6C34878D82A}">
                    <a16:rowId xmlns:a16="http://schemas.microsoft.com/office/drawing/2014/main" xmlns="" val="10010"/>
                  </a:ext>
                </a:extLst>
              </a:tr>
              <a:tr h="212925">
                <a:tc gridSpan="7">
                  <a:txBody>
                    <a:bodyPr/>
                    <a:lstStyle/>
                    <a:p>
                      <a:pPr>
                        <a:spcBef>
                          <a:spcPts val="2400"/>
                        </a:spcBef>
                        <a:spcAft>
                          <a:spcPts val="0"/>
                        </a:spcAft>
                      </a:pPr>
                      <a:r>
                        <a:rPr lang="hu-HU" sz="1400" kern="0" dirty="0">
                          <a:effectLst/>
                        </a:rPr>
                        <a:t>III. fatermési osztály</a:t>
                      </a:r>
                      <a:endParaRPr lang="hu-HU" sz="1400" b="1" kern="0" dirty="0">
                        <a:solidFill>
                          <a:srgbClr val="365F91"/>
                        </a:solidFill>
                        <a:effectLst/>
                        <a:latin typeface="Times New Roman"/>
                        <a:ea typeface="Times New Roman"/>
                        <a:cs typeface="Calibri"/>
                      </a:endParaRPr>
                    </a:p>
                  </a:txBody>
                  <a:tcPr marL="44450" marR="44450" marT="0" marB="0">
                    <a:solidFill>
                      <a:srgbClr val="A58B5C"/>
                    </a:solidFill>
                  </a:tcPr>
                </a:tc>
                <a:tc hMerge="1">
                  <a:txBody>
                    <a:bodyPr/>
                    <a:lstStyle/>
                    <a:p>
                      <a:endParaRPr lang="hu-HU"/>
                    </a:p>
                  </a:txBody>
                  <a:tcPr/>
                </a:tc>
                <a:tc hMerge="1">
                  <a:txBody>
                    <a:bodyPr/>
                    <a:lstStyle/>
                    <a:p>
                      <a:endParaRPr lang="hu-HU"/>
                    </a:p>
                  </a:txBody>
                  <a:tcPr/>
                </a:tc>
                <a:tc hMerge="1">
                  <a:txBody>
                    <a:bodyPr/>
                    <a:lstStyle/>
                    <a:p>
                      <a:endParaRPr lang="hu-HU"/>
                    </a:p>
                  </a:txBody>
                  <a:tcPr/>
                </a:tc>
                <a:tc hMerge="1">
                  <a:txBody>
                    <a:bodyPr/>
                    <a:lstStyle/>
                    <a:p>
                      <a:endParaRPr lang="hu-HU"/>
                    </a:p>
                  </a:txBody>
                  <a:tcPr/>
                </a:tc>
                <a:tc hMerge="1">
                  <a:txBody>
                    <a:bodyPr/>
                    <a:lstStyle/>
                    <a:p>
                      <a:endParaRPr lang="hu-HU"/>
                    </a:p>
                  </a:txBody>
                  <a:tcPr/>
                </a:tc>
                <a:tc hMerge="1">
                  <a:txBody>
                    <a:bodyPr/>
                    <a:lstStyle/>
                    <a:p>
                      <a:endParaRPr lang="hu-HU"/>
                    </a:p>
                  </a:txBody>
                  <a:tcPr/>
                </a:tc>
                <a:extLst>
                  <a:ext uri="{0D108BD9-81ED-4DB2-BD59-A6C34878D82A}">
                    <a16:rowId xmlns:a16="http://schemas.microsoft.com/office/drawing/2014/main" xmlns="" val="10011"/>
                  </a:ext>
                </a:extLst>
              </a:tr>
              <a:tr h="425850">
                <a:tc>
                  <a:txBody>
                    <a:bodyPr/>
                    <a:lstStyle/>
                    <a:p>
                      <a:pPr algn="ctr">
                        <a:spcAft>
                          <a:spcPts val="0"/>
                        </a:spcAft>
                      </a:pPr>
                      <a:r>
                        <a:rPr lang="hu-HU" sz="1400">
                          <a:effectLst/>
                        </a:rPr>
                        <a:t>1.</a:t>
                      </a:r>
                      <a:endParaRPr lang="hu-HU" sz="1400">
                        <a:effectLst/>
                        <a:latin typeface="Times New Roman"/>
                        <a:ea typeface="Calibri"/>
                        <a:cs typeface="Calibri"/>
                      </a:endParaRPr>
                    </a:p>
                  </a:txBody>
                  <a:tcPr marL="44450" marR="44450" marT="0" marB="0">
                    <a:solidFill>
                      <a:srgbClr val="A58B5C"/>
                    </a:solidFill>
                  </a:tcPr>
                </a:tc>
                <a:tc>
                  <a:txBody>
                    <a:bodyPr/>
                    <a:lstStyle/>
                    <a:p>
                      <a:pPr>
                        <a:spcAft>
                          <a:spcPts val="0"/>
                        </a:spcAft>
                      </a:pPr>
                      <a:r>
                        <a:rPr lang="hu-HU" sz="1400" dirty="0">
                          <a:effectLst/>
                        </a:rPr>
                        <a:t>Növőtér-bővítés</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9-10</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12</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10</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1000</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55</a:t>
                      </a:r>
                      <a:endParaRPr lang="hu-HU" sz="1400" dirty="0">
                        <a:effectLst/>
                        <a:latin typeface="Times New Roman"/>
                        <a:ea typeface="Calibri"/>
                        <a:cs typeface="Calibri"/>
                      </a:endParaRPr>
                    </a:p>
                  </a:txBody>
                  <a:tcPr marL="44450" marR="44450" marT="0" marB="0">
                    <a:solidFill>
                      <a:srgbClr val="F6F4F0"/>
                    </a:solidFill>
                  </a:tcPr>
                </a:tc>
                <a:extLst>
                  <a:ext uri="{0D108BD9-81ED-4DB2-BD59-A6C34878D82A}">
                    <a16:rowId xmlns:a16="http://schemas.microsoft.com/office/drawing/2014/main" xmlns="" val="10012"/>
                  </a:ext>
                </a:extLst>
              </a:tr>
              <a:tr h="425850">
                <a:tc>
                  <a:txBody>
                    <a:bodyPr/>
                    <a:lstStyle/>
                    <a:p>
                      <a:pPr algn="ctr">
                        <a:spcAft>
                          <a:spcPts val="0"/>
                        </a:spcAft>
                      </a:pPr>
                      <a:r>
                        <a:rPr lang="hu-HU" sz="1400">
                          <a:effectLst/>
                        </a:rPr>
                        <a:t>2.</a:t>
                      </a:r>
                      <a:endParaRPr lang="hu-HU" sz="1400">
                        <a:effectLst/>
                        <a:latin typeface="Times New Roman"/>
                        <a:ea typeface="Calibri"/>
                        <a:cs typeface="Calibri"/>
                      </a:endParaRPr>
                    </a:p>
                  </a:txBody>
                  <a:tcPr marL="44450" marR="44450" marT="0" marB="0">
                    <a:solidFill>
                      <a:srgbClr val="A58B5C"/>
                    </a:solidFill>
                  </a:tcPr>
                </a:tc>
                <a:tc>
                  <a:txBody>
                    <a:bodyPr/>
                    <a:lstStyle/>
                    <a:p>
                      <a:pPr>
                        <a:spcAft>
                          <a:spcPts val="0"/>
                        </a:spcAft>
                      </a:pPr>
                      <a:r>
                        <a:rPr lang="hu-HU" sz="1400" dirty="0">
                          <a:effectLst/>
                        </a:rPr>
                        <a:t>Nővőtér-bővítés</a:t>
                      </a:r>
                      <a:endParaRPr lang="hu-HU" sz="1400" dirty="0">
                        <a:effectLst/>
                        <a:latin typeface="Times New Roman"/>
                        <a:ea typeface="Calibri"/>
                        <a:cs typeface="Calibri"/>
                      </a:endParaRPr>
                    </a:p>
                  </a:txBody>
                  <a:tcPr marL="44450" marR="44450" marT="0" marB="0">
                    <a:solidFill>
                      <a:srgbClr val="E4DCCE"/>
                    </a:solidFill>
                  </a:tcPr>
                </a:tc>
                <a:tc>
                  <a:txBody>
                    <a:bodyPr/>
                    <a:lstStyle/>
                    <a:p>
                      <a:pPr algn="ctr">
                        <a:spcAft>
                          <a:spcPts val="0"/>
                        </a:spcAft>
                      </a:pPr>
                      <a:r>
                        <a:rPr lang="hu-HU" sz="1400" dirty="0">
                          <a:effectLst/>
                        </a:rPr>
                        <a:t>16-17</a:t>
                      </a:r>
                      <a:endParaRPr lang="hu-HU" sz="1400" dirty="0">
                        <a:effectLst/>
                        <a:latin typeface="Times New Roman"/>
                        <a:ea typeface="Calibri"/>
                        <a:cs typeface="Calibri"/>
                      </a:endParaRPr>
                    </a:p>
                  </a:txBody>
                  <a:tcPr marL="44450" marR="44450" marT="0" marB="0">
                    <a:solidFill>
                      <a:srgbClr val="E4DCCE"/>
                    </a:solidFill>
                  </a:tcPr>
                </a:tc>
                <a:tc>
                  <a:txBody>
                    <a:bodyPr/>
                    <a:lstStyle/>
                    <a:p>
                      <a:pPr algn="ctr">
                        <a:spcAft>
                          <a:spcPts val="0"/>
                        </a:spcAft>
                      </a:pPr>
                      <a:r>
                        <a:rPr lang="hu-HU" sz="1400" dirty="0">
                          <a:effectLst/>
                        </a:rPr>
                        <a:t>17</a:t>
                      </a:r>
                      <a:endParaRPr lang="hu-HU" sz="1400" dirty="0">
                        <a:effectLst/>
                        <a:latin typeface="Times New Roman"/>
                        <a:ea typeface="Calibri"/>
                        <a:cs typeface="Calibri"/>
                      </a:endParaRPr>
                    </a:p>
                  </a:txBody>
                  <a:tcPr marL="44450" marR="44450" marT="0" marB="0">
                    <a:solidFill>
                      <a:srgbClr val="E4DCCE"/>
                    </a:solidFill>
                  </a:tcPr>
                </a:tc>
                <a:tc>
                  <a:txBody>
                    <a:bodyPr/>
                    <a:lstStyle/>
                    <a:p>
                      <a:pPr algn="ctr">
                        <a:spcAft>
                          <a:spcPts val="0"/>
                        </a:spcAft>
                      </a:pPr>
                      <a:r>
                        <a:rPr lang="hu-HU" sz="1400" dirty="0">
                          <a:effectLst/>
                        </a:rPr>
                        <a:t>15</a:t>
                      </a:r>
                      <a:endParaRPr lang="hu-HU" sz="1400" dirty="0">
                        <a:effectLst/>
                        <a:latin typeface="Times New Roman"/>
                        <a:ea typeface="Calibri"/>
                        <a:cs typeface="Calibri"/>
                      </a:endParaRPr>
                    </a:p>
                  </a:txBody>
                  <a:tcPr marL="44450" marR="44450" marT="0" marB="0">
                    <a:solidFill>
                      <a:srgbClr val="E4DCCE"/>
                    </a:solidFill>
                  </a:tcPr>
                </a:tc>
                <a:tc>
                  <a:txBody>
                    <a:bodyPr/>
                    <a:lstStyle/>
                    <a:p>
                      <a:pPr algn="ctr">
                        <a:spcAft>
                          <a:spcPts val="0"/>
                        </a:spcAft>
                      </a:pPr>
                      <a:r>
                        <a:rPr lang="hu-HU" sz="1400" dirty="0">
                          <a:effectLst/>
                        </a:rPr>
                        <a:t>500</a:t>
                      </a:r>
                      <a:endParaRPr lang="hu-HU" sz="1400" dirty="0">
                        <a:effectLst/>
                        <a:latin typeface="Times New Roman"/>
                        <a:ea typeface="Calibri"/>
                        <a:cs typeface="Calibri"/>
                      </a:endParaRPr>
                    </a:p>
                  </a:txBody>
                  <a:tcPr marL="44450" marR="44450" marT="0" marB="0">
                    <a:solidFill>
                      <a:srgbClr val="E4DCCE"/>
                    </a:solidFill>
                  </a:tcPr>
                </a:tc>
                <a:tc>
                  <a:txBody>
                    <a:bodyPr/>
                    <a:lstStyle/>
                    <a:p>
                      <a:pPr algn="ctr">
                        <a:spcAft>
                          <a:spcPts val="0"/>
                        </a:spcAft>
                      </a:pPr>
                      <a:r>
                        <a:rPr lang="hu-HU" sz="1400" dirty="0">
                          <a:effectLst/>
                        </a:rPr>
                        <a:t>80</a:t>
                      </a:r>
                      <a:endParaRPr lang="hu-HU" sz="1400" dirty="0">
                        <a:effectLst/>
                        <a:latin typeface="Times New Roman"/>
                        <a:ea typeface="Calibri"/>
                        <a:cs typeface="Calibri"/>
                      </a:endParaRPr>
                    </a:p>
                  </a:txBody>
                  <a:tcPr marL="44450" marR="44450" marT="0" marB="0">
                    <a:solidFill>
                      <a:srgbClr val="E4DCCE"/>
                    </a:solidFill>
                  </a:tcPr>
                </a:tc>
                <a:extLst>
                  <a:ext uri="{0D108BD9-81ED-4DB2-BD59-A6C34878D82A}">
                    <a16:rowId xmlns:a16="http://schemas.microsoft.com/office/drawing/2014/main" xmlns="" val="10013"/>
                  </a:ext>
                </a:extLst>
              </a:tr>
              <a:tr h="212925">
                <a:tc>
                  <a:txBody>
                    <a:bodyPr/>
                    <a:lstStyle/>
                    <a:p>
                      <a:pPr algn="ctr">
                        <a:spcAft>
                          <a:spcPts val="0"/>
                        </a:spcAft>
                      </a:pPr>
                      <a:r>
                        <a:rPr lang="hu-HU" sz="1400" dirty="0">
                          <a:effectLst/>
                        </a:rPr>
                        <a:t>3.</a:t>
                      </a:r>
                      <a:endParaRPr lang="hu-HU" sz="1400" dirty="0">
                        <a:effectLst/>
                        <a:latin typeface="Times New Roman"/>
                        <a:ea typeface="Calibri"/>
                        <a:cs typeface="Calibri"/>
                      </a:endParaRPr>
                    </a:p>
                  </a:txBody>
                  <a:tcPr marL="44450" marR="44450" marT="0" marB="0">
                    <a:solidFill>
                      <a:srgbClr val="A58B5C"/>
                    </a:solidFill>
                  </a:tcPr>
                </a:tc>
                <a:tc>
                  <a:txBody>
                    <a:bodyPr/>
                    <a:lstStyle/>
                    <a:p>
                      <a:pPr>
                        <a:spcAft>
                          <a:spcPts val="0"/>
                        </a:spcAft>
                      </a:pPr>
                      <a:r>
                        <a:rPr lang="hu-HU" sz="1400" dirty="0">
                          <a:effectLst/>
                        </a:rPr>
                        <a:t>Véghasználat</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30</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21</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21</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450</a:t>
                      </a:r>
                      <a:endParaRPr lang="hu-HU" sz="1400" dirty="0">
                        <a:effectLst/>
                        <a:latin typeface="Times New Roman"/>
                        <a:ea typeface="Calibri"/>
                        <a:cs typeface="Calibri"/>
                      </a:endParaRPr>
                    </a:p>
                  </a:txBody>
                  <a:tcPr marL="44450" marR="44450" marT="0" marB="0">
                    <a:solidFill>
                      <a:srgbClr val="F6F4F0"/>
                    </a:solidFill>
                  </a:tcPr>
                </a:tc>
                <a:tc>
                  <a:txBody>
                    <a:bodyPr/>
                    <a:lstStyle/>
                    <a:p>
                      <a:pPr algn="ctr">
                        <a:spcAft>
                          <a:spcPts val="0"/>
                        </a:spcAft>
                      </a:pPr>
                      <a:r>
                        <a:rPr lang="hu-HU" sz="1400" dirty="0">
                          <a:effectLst/>
                        </a:rPr>
                        <a:t>170</a:t>
                      </a:r>
                      <a:endParaRPr lang="hu-HU" sz="1400" dirty="0">
                        <a:effectLst/>
                        <a:latin typeface="Times New Roman"/>
                        <a:ea typeface="Calibri"/>
                        <a:cs typeface="Calibri"/>
                      </a:endParaRPr>
                    </a:p>
                  </a:txBody>
                  <a:tcPr marL="44450" marR="44450" marT="0" marB="0">
                    <a:solidFill>
                      <a:srgbClr val="F6F4F0"/>
                    </a:solidFill>
                  </a:tcPr>
                </a:tc>
                <a:extLst>
                  <a:ext uri="{0D108BD9-81ED-4DB2-BD59-A6C34878D82A}">
                    <a16:rowId xmlns:a16="http://schemas.microsoft.com/office/drawing/2014/main" xmlns="" val="10014"/>
                  </a:ext>
                </a:extLst>
              </a:tr>
            </a:tbl>
          </a:graphicData>
        </a:graphic>
      </p:graphicFrame>
      <p:pic>
        <p:nvPicPr>
          <p:cNvPr id="6146" name="Picture 2" descr="E:\név nélkül 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00192" y="4438764"/>
            <a:ext cx="1666594" cy="2374612"/>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E:\Kép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0192" y="1873860"/>
            <a:ext cx="1666594" cy="2564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008155"/>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739</TotalTime>
  <Words>658</Words>
  <Application>Microsoft Office PowerPoint</Application>
  <PresentationFormat>Diavetítés a képernyőre (4:3 oldalarány)</PresentationFormat>
  <Paragraphs>300</Paragraphs>
  <Slides>16</Slides>
  <Notes>3</Notes>
  <HiddenSlides>0</HiddenSlides>
  <MMClips>0</MMClips>
  <ScaleCrop>false</ScaleCrop>
  <HeadingPairs>
    <vt:vector size="6" baseType="variant">
      <vt:variant>
        <vt:lpstr>Téma</vt:lpstr>
      </vt:variant>
      <vt:variant>
        <vt:i4>1</vt:i4>
      </vt:variant>
      <vt:variant>
        <vt:lpstr>Beágyazott OLE kiszolgálók</vt:lpstr>
      </vt:variant>
      <vt:variant>
        <vt:i4>1</vt:i4>
      </vt:variant>
      <vt:variant>
        <vt:lpstr>Diacímek</vt:lpstr>
      </vt:variant>
      <vt:variant>
        <vt:i4>16</vt:i4>
      </vt:variant>
    </vt:vector>
  </HeadingPairs>
  <TitlesOfParts>
    <vt:vector size="18" baseType="lpstr">
      <vt:lpstr>Office-téma</vt:lpstr>
      <vt:lpstr>Equation</vt:lpstr>
      <vt:lpstr>35 ÉV AZ AKÁCKUTATÁS SZOLGÁLATÁBAN</vt:lpstr>
      <vt:lpstr>PowerPoint bemutató</vt:lpstr>
      <vt:lpstr>PowerPoint bemutató</vt:lpstr>
      <vt:lpstr>Fontosabb K+F+I eredmények (I.)</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Az akáctermesztés  jövője</vt:lpstr>
      <vt:lpstr>PowerPoint bemutató</vt:lpstr>
      <vt:lpstr>PowerPoint bemutató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Akácosok felújíthatóságának fatermési kritériumai</dc:title>
  <dc:creator>user</dc:creator>
  <cp:lastModifiedBy>Előadó</cp:lastModifiedBy>
  <cp:revision>133</cp:revision>
  <dcterms:created xsi:type="dcterms:W3CDTF">2014-09-04T12:54:52Z</dcterms:created>
  <dcterms:modified xsi:type="dcterms:W3CDTF">2016-11-23T08:59:29Z</dcterms:modified>
</cp:coreProperties>
</file>