
<file path=[Content_Types].xml><?xml version="1.0" encoding="utf-8"?>
<Types xmlns="http://schemas.openxmlformats.org/package/2006/content-types">
  <Default Extension="xml" ContentType="application/xml"/>
  <Default Extension="wmf" ContentType="image/x-wmf"/>
  <Default Extension="jpeg" ContentType="image/jpeg"/>
  <Default Extension="tiff" ContentType="image/tiff"/>
  <Default Extension="emf" ContentType="image/x-emf"/>
  <Default Extension="rels" ContentType="application/vnd.openxmlformats-package.relationships+xml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9"/>
  </p:notesMasterIdLst>
  <p:handoutMasterIdLst>
    <p:handoutMasterId r:id="rId30"/>
  </p:handoutMasterIdLst>
  <p:sldIdLst>
    <p:sldId id="1213" r:id="rId2"/>
    <p:sldId id="1485" r:id="rId3"/>
    <p:sldId id="1508" r:id="rId4"/>
    <p:sldId id="1488" r:id="rId5"/>
    <p:sldId id="1509" r:id="rId6"/>
    <p:sldId id="1510" r:id="rId7"/>
    <p:sldId id="1489" r:id="rId8"/>
    <p:sldId id="1511" r:id="rId9"/>
    <p:sldId id="1512" r:id="rId10"/>
    <p:sldId id="1513" r:id="rId11"/>
    <p:sldId id="1523" r:id="rId12"/>
    <p:sldId id="1491" r:id="rId13"/>
    <p:sldId id="1501" r:id="rId14"/>
    <p:sldId id="1502" r:id="rId15"/>
    <p:sldId id="1504" r:id="rId16"/>
    <p:sldId id="1520" r:id="rId17"/>
    <p:sldId id="1503" r:id="rId18"/>
    <p:sldId id="1524" r:id="rId19"/>
    <p:sldId id="1506" r:id="rId20"/>
    <p:sldId id="1529" r:id="rId21"/>
    <p:sldId id="1530" r:id="rId22"/>
    <p:sldId id="1528" r:id="rId23"/>
    <p:sldId id="1526" r:id="rId24"/>
    <p:sldId id="1527" r:id="rId25"/>
    <p:sldId id="1521" r:id="rId26"/>
    <p:sldId id="1522" r:id="rId27"/>
    <p:sldId id="1479" r:id="rId28"/>
  </p:sldIdLst>
  <p:sldSz cx="24377650" cy="13716000"/>
  <p:notesSz cx="6858000" cy="9144000"/>
  <p:defaultTextStyle>
    <a:defPPr>
      <a:defRPr lang="en-US"/>
    </a:defPPr>
    <a:lvl1pPr marL="0" algn="l" defTabSz="1828434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1pPr>
    <a:lvl2pPr marL="914217" algn="l" defTabSz="1828434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2pPr>
    <a:lvl3pPr marL="1828434" algn="l" defTabSz="1828434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3pPr>
    <a:lvl4pPr marL="2742651" algn="l" defTabSz="1828434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4pPr>
    <a:lvl5pPr marL="3656868" algn="l" defTabSz="1828434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5pPr>
    <a:lvl6pPr marL="4571086" algn="l" defTabSz="1828434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6pPr>
    <a:lvl7pPr marL="5485303" algn="l" defTabSz="1828434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7pPr>
    <a:lvl8pPr marL="6399520" algn="l" defTabSz="1828434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8pPr>
    <a:lvl9pPr marL="7313737" algn="l" defTabSz="1828434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4320">
          <p15:clr>
            <a:srgbClr val="A4A3A4"/>
          </p15:clr>
        </p15:guide>
        <p15:guide id="2" pos="7678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6" frameSlides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66341"/>
    <a:srgbClr val="4C3F27"/>
    <a:srgbClr val="364D65"/>
    <a:srgbClr val="FBB62B"/>
    <a:srgbClr val="A58B5C"/>
    <a:srgbClr val="CDBEA3"/>
    <a:srgbClr val="B78B02"/>
    <a:srgbClr val="FBC81F"/>
    <a:srgbClr val="445469"/>
    <a:srgbClr val="19232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430" autoAdjust="0"/>
    <p:restoredTop sz="99409" autoAdjust="0"/>
  </p:normalViewPr>
  <p:slideViewPr>
    <p:cSldViewPr snapToGrid="0" snapToObjects="1">
      <p:cViewPr varScale="1">
        <p:scale>
          <a:sx n="87" d="100"/>
          <a:sy n="87" d="100"/>
        </p:scale>
        <p:origin x="-120" y="-400"/>
      </p:cViewPr>
      <p:guideLst>
        <p:guide orient="horz" pos="4320"/>
        <p:guide pos="7678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5" d="100"/>
        <a:sy n="65" d="100"/>
      </p:scale>
      <p:origin x="0" y="-9150"/>
    </p:cViewPr>
  </p:sorterViewPr>
  <p:notesViewPr>
    <p:cSldViewPr snapToGrid="0" snapToObjects="1" showGuides="1">
      <p:cViewPr varScale="1">
        <p:scale>
          <a:sx n="66" d="100"/>
          <a:sy n="66" d="100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handoutMaster" Target="handoutMasters/handoutMaster1.xml"/><Relationship Id="rId31" Type="http://schemas.openxmlformats.org/officeDocument/2006/relationships/printerSettings" Target="printerSettings/printerSettings1.bin"/><Relationship Id="rId32" Type="http://schemas.openxmlformats.org/officeDocument/2006/relationships/presProps" Target="presProps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viewProps" Target="viewProps.xml"/><Relationship Id="rId34" Type="http://schemas.openxmlformats.org/officeDocument/2006/relationships/theme" Target="theme/theme1.xml"/><Relationship Id="rId35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7EE2039-CBB4-3C40-A3CA-8985784B8EDE}" type="datetimeFigureOut">
              <a:rPr lang="en-US" smtClean="0"/>
              <a:t>22/11/16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C29338-5CE1-DD4C-B1B1-5241AA319B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422109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Lato Light"/>
              </a:defRPr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Lato Light"/>
              </a:defRPr>
            </a:lvl1pPr>
          </a:lstStyle>
          <a:p>
            <a:fld id="{EFC10EE1-B198-C942-8235-326C972CBB30}" type="datetimeFigureOut">
              <a:rPr lang="en-US" smtClean="0"/>
              <a:pPr/>
              <a:t>22/11/16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Lato Light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Lato Light"/>
              </a:defRPr>
            </a:lvl1pPr>
          </a:lstStyle>
          <a:p>
            <a:fld id="{006BE02D-20C0-F840-AFAC-BEA99C74FDC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32891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217" rtl="0" eaLnBrk="1" latinLnBrk="0" hangingPunct="1">
      <a:defRPr sz="2400" kern="1200">
        <a:solidFill>
          <a:schemeClr val="tx1"/>
        </a:solidFill>
        <a:latin typeface="Lato Light"/>
        <a:ea typeface="+mn-ea"/>
        <a:cs typeface="+mn-cs"/>
      </a:defRPr>
    </a:lvl1pPr>
    <a:lvl2pPr marL="914217" algn="l" defTabSz="914217" rtl="0" eaLnBrk="1" latinLnBrk="0" hangingPunct="1">
      <a:defRPr sz="2400" kern="1200">
        <a:solidFill>
          <a:schemeClr val="tx1"/>
        </a:solidFill>
        <a:latin typeface="Lato Light"/>
        <a:ea typeface="+mn-ea"/>
        <a:cs typeface="+mn-cs"/>
      </a:defRPr>
    </a:lvl2pPr>
    <a:lvl3pPr marL="1828434" algn="l" defTabSz="914217" rtl="0" eaLnBrk="1" latinLnBrk="0" hangingPunct="1">
      <a:defRPr sz="2400" kern="1200">
        <a:solidFill>
          <a:schemeClr val="tx1"/>
        </a:solidFill>
        <a:latin typeface="Lato Light"/>
        <a:ea typeface="+mn-ea"/>
        <a:cs typeface="+mn-cs"/>
      </a:defRPr>
    </a:lvl3pPr>
    <a:lvl4pPr marL="2742651" algn="l" defTabSz="914217" rtl="0" eaLnBrk="1" latinLnBrk="0" hangingPunct="1">
      <a:defRPr sz="2400" kern="1200">
        <a:solidFill>
          <a:schemeClr val="tx1"/>
        </a:solidFill>
        <a:latin typeface="Lato Light"/>
        <a:ea typeface="+mn-ea"/>
        <a:cs typeface="+mn-cs"/>
      </a:defRPr>
    </a:lvl4pPr>
    <a:lvl5pPr marL="3656868" algn="l" defTabSz="914217" rtl="0" eaLnBrk="1" latinLnBrk="0" hangingPunct="1">
      <a:defRPr sz="2400" kern="1200">
        <a:solidFill>
          <a:schemeClr val="tx1"/>
        </a:solidFill>
        <a:latin typeface="Lato Light"/>
        <a:ea typeface="+mn-ea"/>
        <a:cs typeface="+mn-cs"/>
      </a:defRPr>
    </a:lvl5pPr>
    <a:lvl6pPr marL="4571086" algn="l" defTabSz="91421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5485303" algn="l" defTabSz="91421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6399520" algn="l" defTabSz="91421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7313737" algn="l" defTabSz="91421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ster 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628465" y="1914425"/>
            <a:ext cx="20098186" cy="1466959"/>
          </a:xfrm>
          <a:prstGeom prst="rect">
            <a:avLst/>
          </a:prstGeom>
        </p:spPr>
        <p:txBody>
          <a:bodyPr vert="horz" lIns="182843" tIns="91422" rIns="182843" bIns="91422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idx="1"/>
          </p:nvPr>
        </p:nvSpPr>
        <p:spPr>
          <a:xfrm>
            <a:off x="2628465" y="3651250"/>
            <a:ext cx="20098186" cy="8702676"/>
          </a:xfrm>
          <a:prstGeom prst="rect">
            <a:avLst/>
          </a:prstGeom>
        </p:spPr>
        <p:txBody>
          <a:bodyPr vert="horz" lIns="182843" tIns="91422" rIns="182843" bIns="91422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437977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mpetito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icture Placeholder 13"/>
          <p:cNvSpPr>
            <a:spLocks noGrp="1"/>
          </p:cNvSpPr>
          <p:nvPr>
            <p:ph type="pic" sz="quarter" idx="14"/>
          </p:nvPr>
        </p:nvSpPr>
        <p:spPr>
          <a:xfrm>
            <a:off x="15291434" y="3411210"/>
            <a:ext cx="7434751" cy="8016884"/>
          </a:xfrm>
          <a:effectLst/>
        </p:spPr>
        <p:txBody>
          <a:bodyPr>
            <a:normAutofit/>
          </a:bodyPr>
          <a:lstStyle>
            <a:lvl1pPr marL="0" indent="0">
              <a:buNone/>
              <a:defRPr sz="420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latin typeface="Lato Light" charset="0"/>
                <a:ea typeface="Lato Light" charset="0"/>
                <a:cs typeface="Lato Light" charset="0"/>
              </a:defRPr>
            </a:lvl1pPr>
          </a:lstStyle>
          <a:p>
            <a:endParaRPr lang="en-US" dirty="0"/>
          </a:p>
        </p:txBody>
      </p:sp>
      <p:sp>
        <p:nvSpPr>
          <p:cNvPr id="3" name="Title Placeholder 1"/>
          <p:cNvSpPr>
            <a:spLocks noGrp="1"/>
          </p:cNvSpPr>
          <p:nvPr>
            <p:ph type="title"/>
          </p:nvPr>
        </p:nvSpPr>
        <p:spPr>
          <a:xfrm>
            <a:off x="2399865" y="3381384"/>
            <a:ext cx="11620935" cy="1876416"/>
          </a:xfrm>
          <a:prstGeom prst="rect">
            <a:avLst/>
          </a:prstGeom>
        </p:spPr>
        <p:txBody>
          <a:bodyPr vert="horz" lIns="182843" tIns="91422" rIns="182843" bIns="91422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4" name="Text Placeholder 2"/>
          <p:cNvSpPr>
            <a:spLocks noGrp="1"/>
          </p:cNvSpPr>
          <p:nvPr>
            <p:ph idx="1"/>
          </p:nvPr>
        </p:nvSpPr>
        <p:spPr>
          <a:xfrm>
            <a:off x="2399865" y="5905500"/>
            <a:ext cx="11620935" cy="6381750"/>
          </a:xfrm>
          <a:prstGeom prst="rect">
            <a:avLst/>
          </a:prstGeom>
        </p:spPr>
        <p:txBody>
          <a:bodyPr vert="horz" lIns="182843" tIns="91422" rIns="182843" bIns="91422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9881951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 v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13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24377649" cy="13715999"/>
          </a:xfrm>
          <a:effectLst/>
        </p:spPr>
        <p:txBody>
          <a:bodyPr>
            <a:normAutofit/>
          </a:bodyPr>
          <a:lstStyle>
            <a:lvl1pPr marL="0" indent="0">
              <a:buNone/>
              <a:defRPr sz="420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latin typeface="Lato Light" charset="0"/>
                <a:ea typeface="Lato Light" charset="0"/>
                <a:cs typeface="Lato Light" charset="0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39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eam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18730082" y="4665515"/>
            <a:ext cx="2935224" cy="2935154"/>
          </a:xfrm>
          <a:prstGeom prst="ellipse">
            <a:avLst/>
          </a:prstGeom>
        </p:spPr>
        <p:txBody>
          <a:bodyPr>
            <a:normAutofit/>
          </a:bodyPr>
          <a:lstStyle>
            <a:lvl1pPr>
              <a:defRPr sz="2300" b="0" i="0">
                <a:latin typeface="Lato Light" charset="0"/>
                <a:ea typeface="Lato Light" charset="0"/>
                <a:cs typeface="Lato Light" charset="0"/>
              </a:defRPr>
            </a:lvl1pPr>
          </a:lstStyle>
          <a:p>
            <a:endParaRPr lang="en-US" dirty="0"/>
          </a:p>
        </p:txBody>
      </p:sp>
      <p:sp>
        <p:nvSpPr>
          <p:cNvPr id="15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13403702" y="4665515"/>
            <a:ext cx="2935224" cy="2935154"/>
          </a:xfrm>
          <a:prstGeom prst="ellipse">
            <a:avLst/>
          </a:prstGeom>
        </p:spPr>
        <p:txBody>
          <a:bodyPr>
            <a:normAutofit/>
          </a:bodyPr>
          <a:lstStyle>
            <a:lvl1pPr>
              <a:defRPr sz="2300" b="0" i="0">
                <a:latin typeface="Lato Light" charset="0"/>
                <a:ea typeface="Lato Light" charset="0"/>
                <a:cs typeface="Lato Light" charset="0"/>
              </a:defRPr>
            </a:lvl1pPr>
          </a:lstStyle>
          <a:p>
            <a:endParaRPr lang="en-US" dirty="0"/>
          </a:p>
        </p:txBody>
      </p:sp>
      <p:sp>
        <p:nvSpPr>
          <p:cNvPr id="25" name="Picture Placeholder 3"/>
          <p:cNvSpPr>
            <a:spLocks noGrp="1"/>
          </p:cNvSpPr>
          <p:nvPr>
            <p:ph type="pic" sz="quarter" idx="13"/>
          </p:nvPr>
        </p:nvSpPr>
        <p:spPr>
          <a:xfrm>
            <a:off x="8008742" y="4665515"/>
            <a:ext cx="2935224" cy="2935154"/>
          </a:xfrm>
          <a:prstGeom prst="ellipse">
            <a:avLst/>
          </a:prstGeom>
        </p:spPr>
        <p:txBody>
          <a:bodyPr>
            <a:normAutofit/>
          </a:bodyPr>
          <a:lstStyle>
            <a:lvl1pPr>
              <a:defRPr sz="2300" b="0" i="0">
                <a:latin typeface="Lato Light" charset="0"/>
                <a:ea typeface="Lato Light" charset="0"/>
                <a:cs typeface="Lato Light" charset="0"/>
              </a:defRPr>
            </a:lvl1pPr>
          </a:lstStyle>
          <a:p>
            <a:endParaRPr lang="en-US" dirty="0"/>
          </a:p>
        </p:txBody>
      </p:sp>
      <p:sp>
        <p:nvSpPr>
          <p:cNvPr id="34" name="Picture Placeholder 3"/>
          <p:cNvSpPr>
            <a:spLocks noGrp="1"/>
          </p:cNvSpPr>
          <p:nvPr>
            <p:ph type="pic" sz="quarter" idx="14"/>
          </p:nvPr>
        </p:nvSpPr>
        <p:spPr>
          <a:xfrm>
            <a:off x="2682362" y="4665515"/>
            <a:ext cx="2935224" cy="2935154"/>
          </a:xfrm>
          <a:prstGeom prst="ellipse">
            <a:avLst/>
          </a:prstGeom>
        </p:spPr>
        <p:txBody>
          <a:bodyPr>
            <a:normAutofit/>
          </a:bodyPr>
          <a:lstStyle>
            <a:lvl1pPr>
              <a:defRPr sz="2300" b="0" i="0">
                <a:latin typeface="Lato Light" charset="0"/>
                <a:ea typeface="Lato Light" charset="0"/>
                <a:cs typeface="Lato Light" charset="0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9813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eveal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theme" Target="../theme/theme1.xml"/><Relationship Id="rId6" Type="http://schemas.openxmlformats.org/officeDocument/2006/relationships/image" Target="../media/image1.emf"/><Relationship Id="rId7" Type="http://schemas.openxmlformats.org/officeDocument/2006/relationships/image" Target="../media/image2.png"/><Relationship Id="rId8" Type="http://schemas.openxmlformats.org/officeDocument/2006/relationships/image" Target="../media/image3.wmf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444889" y="1914425"/>
            <a:ext cx="20256798" cy="1466959"/>
          </a:xfrm>
          <a:prstGeom prst="rect">
            <a:avLst/>
          </a:prstGeom>
        </p:spPr>
        <p:txBody>
          <a:bodyPr vert="horz" lIns="182843" tIns="91422" rIns="182843" bIns="91422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44889" y="3651250"/>
            <a:ext cx="20256798" cy="8702676"/>
          </a:xfrm>
          <a:prstGeom prst="rect">
            <a:avLst/>
          </a:prstGeom>
        </p:spPr>
        <p:txBody>
          <a:bodyPr vert="horz" lIns="182843" tIns="91422" rIns="182843" bIns="91422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2444889" y="1177101"/>
            <a:ext cx="8807512" cy="615480"/>
          </a:xfrm>
          <a:prstGeom prst="rect">
            <a:avLst/>
          </a:prstGeom>
        </p:spPr>
        <p:txBody>
          <a:bodyPr wrap="square" lIns="182807" tIns="91404" rIns="182807" bIns="91404">
            <a:spAutoFit/>
          </a:bodyPr>
          <a:lstStyle/>
          <a:p>
            <a:pPr algn="l"/>
            <a:r>
              <a:rPr lang="id-ID" sz="2800" dirty="0">
                <a:solidFill>
                  <a:srgbClr val="766341"/>
                </a:solidFill>
                <a:latin typeface="Totfalusi Antiqua" panose="02000504080000020003" pitchFamily="2" charset="-18"/>
                <a:cs typeface="Lato Light"/>
              </a:rPr>
              <a:t>mta.hu</a:t>
            </a: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942" t="17340" r="45336" b="61710"/>
          <a:stretch/>
        </p:blipFill>
        <p:spPr>
          <a:xfrm>
            <a:off x="22971219" y="317839"/>
            <a:ext cx="1143387" cy="1596586"/>
          </a:xfrm>
          <a:prstGeom prst="rect">
            <a:avLst/>
          </a:prstGeom>
        </p:spPr>
      </p:pic>
      <p:sp>
        <p:nvSpPr>
          <p:cNvPr id="14" name="TextBox 13"/>
          <p:cNvSpPr txBox="1"/>
          <p:nvPr userDrawn="1"/>
        </p:nvSpPr>
        <p:spPr>
          <a:xfrm>
            <a:off x="2569581" y="691916"/>
            <a:ext cx="824773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hu-HU" sz="2800" dirty="0">
                <a:solidFill>
                  <a:srgbClr val="766341"/>
                </a:solidFill>
                <a:latin typeface="Totfalusi Antiqua" panose="02000504080000020003" pitchFamily="2" charset="-18"/>
              </a:rPr>
              <a:t>A M</a:t>
            </a:r>
            <a:r>
              <a:rPr lang="en-US" sz="2800" dirty="0">
                <a:solidFill>
                  <a:srgbClr val="766341"/>
                </a:solidFill>
                <a:latin typeface="Totfalusi Antiqua" panose="02000504080000020003" pitchFamily="2" charset="-18"/>
              </a:rPr>
              <a:t>A</a:t>
            </a:r>
            <a:r>
              <a:rPr lang="hu-HU" sz="2800" dirty="0">
                <a:solidFill>
                  <a:srgbClr val="766341"/>
                </a:solidFill>
                <a:latin typeface="Totfalusi Antiqua" panose="02000504080000020003" pitchFamily="2" charset="-18"/>
              </a:rPr>
              <a:t>GYAR TUDOMÁNY ÜNNEPE</a:t>
            </a:r>
          </a:p>
        </p:txBody>
      </p:sp>
      <p:cxnSp>
        <p:nvCxnSpPr>
          <p:cNvPr id="9" name="Egyenes összekötő 8"/>
          <p:cNvCxnSpPr/>
          <p:nvPr userDrawn="1"/>
        </p:nvCxnSpPr>
        <p:spPr>
          <a:xfrm>
            <a:off x="2590363" y="1235918"/>
            <a:ext cx="20111324" cy="0"/>
          </a:xfrm>
          <a:prstGeom prst="line">
            <a:avLst/>
          </a:prstGeom>
          <a:ln>
            <a:solidFill>
              <a:srgbClr val="A58B5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5673" y="762698"/>
            <a:ext cx="1800225" cy="904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Kép 3"/>
          <p:cNvPicPr>
            <a:picLocks noChangeAspect="1"/>
          </p:cNvPicPr>
          <p:nvPr userDrawn="1"/>
        </p:nvPicPr>
        <p:blipFill rotWithShape="1">
          <a:blip r:embed="rId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382" b="50000"/>
          <a:stretch/>
        </p:blipFill>
        <p:spPr>
          <a:xfrm>
            <a:off x="0" y="12592050"/>
            <a:ext cx="24377650" cy="1123950"/>
          </a:xfrm>
          <a:prstGeom prst="rect">
            <a:avLst/>
          </a:prstGeom>
        </p:spPr>
      </p:pic>
      <p:sp>
        <p:nvSpPr>
          <p:cNvPr id="5" name="Szabadkézi sokszög 4"/>
          <p:cNvSpPr/>
          <p:nvPr userDrawn="1"/>
        </p:nvSpPr>
        <p:spPr>
          <a:xfrm>
            <a:off x="1390650" y="11163300"/>
            <a:ext cx="12477750" cy="1810883"/>
          </a:xfrm>
          <a:custGeom>
            <a:avLst/>
            <a:gdLst>
              <a:gd name="connsiteX0" fmla="*/ 12458700 w 12477750"/>
              <a:gd name="connsiteY0" fmla="*/ 457200 h 1810883"/>
              <a:gd name="connsiteX1" fmla="*/ 12363450 w 12477750"/>
              <a:gd name="connsiteY1" fmla="*/ 381000 h 1810883"/>
              <a:gd name="connsiteX2" fmla="*/ 12192000 w 12477750"/>
              <a:gd name="connsiteY2" fmla="*/ 247650 h 1810883"/>
              <a:gd name="connsiteX3" fmla="*/ 12077700 w 12477750"/>
              <a:gd name="connsiteY3" fmla="*/ 209550 h 1810883"/>
              <a:gd name="connsiteX4" fmla="*/ 12020550 w 12477750"/>
              <a:gd name="connsiteY4" fmla="*/ 190500 h 1810883"/>
              <a:gd name="connsiteX5" fmla="*/ 11925300 w 12477750"/>
              <a:gd name="connsiteY5" fmla="*/ 171450 h 1810883"/>
              <a:gd name="connsiteX6" fmla="*/ 11753850 w 12477750"/>
              <a:gd name="connsiteY6" fmla="*/ 133350 h 1810883"/>
              <a:gd name="connsiteX7" fmla="*/ 11620500 w 12477750"/>
              <a:gd name="connsiteY7" fmla="*/ 76200 h 1810883"/>
              <a:gd name="connsiteX8" fmla="*/ 11315700 w 12477750"/>
              <a:gd name="connsiteY8" fmla="*/ 38100 h 1810883"/>
              <a:gd name="connsiteX9" fmla="*/ 10953750 w 12477750"/>
              <a:gd name="connsiteY9" fmla="*/ 57150 h 1810883"/>
              <a:gd name="connsiteX10" fmla="*/ 10610850 w 12477750"/>
              <a:gd name="connsiteY10" fmla="*/ 95250 h 1810883"/>
              <a:gd name="connsiteX11" fmla="*/ 10306050 w 12477750"/>
              <a:gd name="connsiteY11" fmla="*/ 76200 h 1810883"/>
              <a:gd name="connsiteX12" fmla="*/ 10077450 w 12477750"/>
              <a:gd name="connsiteY12" fmla="*/ 38100 h 1810883"/>
              <a:gd name="connsiteX13" fmla="*/ 7734300 w 12477750"/>
              <a:gd name="connsiteY13" fmla="*/ 0 h 1810883"/>
              <a:gd name="connsiteX14" fmla="*/ 6553200 w 12477750"/>
              <a:gd name="connsiteY14" fmla="*/ 19050 h 1810883"/>
              <a:gd name="connsiteX15" fmla="*/ 6419850 w 12477750"/>
              <a:gd name="connsiteY15" fmla="*/ 38100 h 1810883"/>
              <a:gd name="connsiteX16" fmla="*/ 6248400 w 12477750"/>
              <a:gd name="connsiteY16" fmla="*/ 57150 h 1810883"/>
              <a:gd name="connsiteX17" fmla="*/ 5943600 w 12477750"/>
              <a:gd name="connsiteY17" fmla="*/ 95250 h 1810883"/>
              <a:gd name="connsiteX18" fmla="*/ 5772150 w 12477750"/>
              <a:gd name="connsiteY18" fmla="*/ 114300 h 1810883"/>
              <a:gd name="connsiteX19" fmla="*/ 5619750 w 12477750"/>
              <a:gd name="connsiteY19" fmla="*/ 133350 h 1810883"/>
              <a:gd name="connsiteX20" fmla="*/ 5276850 w 12477750"/>
              <a:gd name="connsiteY20" fmla="*/ 171450 h 1810883"/>
              <a:gd name="connsiteX21" fmla="*/ 3371850 w 12477750"/>
              <a:gd name="connsiteY21" fmla="*/ 171450 h 1810883"/>
              <a:gd name="connsiteX22" fmla="*/ 3181350 w 12477750"/>
              <a:gd name="connsiteY22" fmla="*/ 190500 h 1810883"/>
              <a:gd name="connsiteX23" fmla="*/ 3028950 w 12477750"/>
              <a:gd name="connsiteY23" fmla="*/ 228600 h 1810883"/>
              <a:gd name="connsiteX24" fmla="*/ 2857500 w 12477750"/>
              <a:gd name="connsiteY24" fmla="*/ 247650 h 1810883"/>
              <a:gd name="connsiteX25" fmla="*/ 2705100 w 12477750"/>
              <a:gd name="connsiteY25" fmla="*/ 266700 h 1810883"/>
              <a:gd name="connsiteX26" fmla="*/ 2438400 w 12477750"/>
              <a:gd name="connsiteY26" fmla="*/ 304800 h 1810883"/>
              <a:gd name="connsiteX27" fmla="*/ 2305050 w 12477750"/>
              <a:gd name="connsiteY27" fmla="*/ 323850 h 1810883"/>
              <a:gd name="connsiteX28" fmla="*/ 2190750 w 12477750"/>
              <a:gd name="connsiteY28" fmla="*/ 342900 h 1810883"/>
              <a:gd name="connsiteX29" fmla="*/ 1943100 w 12477750"/>
              <a:gd name="connsiteY29" fmla="*/ 361950 h 1810883"/>
              <a:gd name="connsiteX30" fmla="*/ 1847850 w 12477750"/>
              <a:gd name="connsiteY30" fmla="*/ 381000 h 1810883"/>
              <a:gd name="connsiteX31" fmla="*/ 1733550 w 12477750"/>
              <a:gd name="connsiteY31" fmla="*/ 400050 h 1810883"/>
              <a:gd name="connsiteX32" fmla="*/ 1619250 w 12477750"/>
              <a:gd name="connsiteY32" fmla="*/ 438150 h 1810883"/>
              <a:gd name="connsiteX33" fmla="*/ 1524000 w 12477750"/>
              <a:gd name="connsiteY33" fmla="*/ 457200 h 1810883"/>
              <a:gd name="connsiteX34" fmla="*/ 1447800 w 12477750"/>
              <a:gd name="connsiteY34" fmla="*/ 476250 h 1810883"/>
              <a:gd name="connsiteX35" fmla="*/ 1390650 w 12477750"/>
              <a:gd name="connsiteY35" fmla="*/ 495300 h 1810883"/>
              <a:gd name="connsiteX36" fmla="*/ 1276350 w 12477750"/>
              <a:gd name="connsiteY36" fmla="*/ 514350 h 1810883"/>
              <a:gd name="connsiteX37" fmla="*/ 1066800 w 12477750"/>
              <a:gd name="connsiteY37" fmla="*/ 552450 h 1810883"/>
              <a:gd name="connsiteX38" fmla="*/ 857250 w 12477750"/>
              <a:gd name="connsiteY38" fmla="*/ 609600 h 1810883"/>
              <a:gd name="connsiteX39" fmla="*/ 685800 w 12477750"/>
              <a:gd name="connsiteY39" fmla="*/ 666750 h 1810883"/>
              <a:gd name="connsiteX40" fmla="*/ 552450 w 12477750"/>
              <a:gd name="connsiteY40" fmla="*/ 742950 h 1810883"/>
              <a:gd name="connsiteX41" fmla="*/ 419100 w 12477750"/>
              <a:gd name="connsiteY41" fmla="*/ 781050 h 1810883"/>
              <a:gd name="connsiteX42" fmla="*/ 361950 w 12477750"/>
              <a:gd name="connsiteY42" fmla="*/ 819150 h 1810883"/>
              <a:gd name="connsiteX43" fmla="*/ 152400 w 12477750"/>
              <a:gd name="connsiteY43" fmla="*/ 876300 h 1810883"/>
              <a:gd name="connsiteX44" fmla="*/ 95250 w 12477750"/>
              <a:gd name="connsiteY44" fmla="*/ 895350 h 1810883"/>
              <a:gd name="connsiteX45" fmla="*/ 38100 w 12477750"/>
              <a:gd name="connsiteY45" fmla="*/ 933450 h 1810883"/>
              <a:gd name="connsiteX46" fmla="*/ 19050 w 12477750"/>
              <a:gd name="connsiteY46" fmla="*/ 1028700 h 1810883"/>
              <a:gd name="connsiteX47" fmla="*/ 0 w 12477750"/>
              <a:gd name="connsiteY47" fmla="*/ 1104900 h 1810883"/>
              <a:gd name="connsiteX48" fmla="*/ 19050 w 12477750"/>
              <a:gd name="connsiteY48" fmla="*/ 1352550 h 1810883"/>
              <a:gd name="connsiteX49" fmla="*/ 38100 w 12477750"/>
              <a:gd name="connsiteY49" fmla="*/ 1428750 h 1810883"/>
              <a:gd name="connsiteX50" fmla="*/ 114300 w 12477750"/>
              <a:gd name="connsiteY50" fmla="*/ 1543050 h 1810883"/>
              <a:gd name="connsiteX51" fmla="*/ 152400 w 12477750"/>
              <a:gd name="connsiteY51" fmla="*/ 1600200 h 1810883"/>
              <a:gd name="connsiteX52" fmla="*/ 209550 w 12477750"/>
              <a:gd name="connsiteY52" fmla="*/ 1638300 h 1810883"/>
              <a:gd name="connsiteX53" fmla="*/ 228600 w 12477750"/>
              <a:gd name="connsiteY53" fmla="*/ 1695450 h 1810883"/>
              <a:gd name="connsiteX54" fmla="*/ 285750 w 12477750"/>
              <a:gd name="connsiteY54" fmla="*/ 1714500 h 1810883"/>
              <a:gd name="connsiteX55" fmla="*/ 457200 w 12477750"/>
              <a:gd name="connsiteY55" fmla="*/ 1771650 h 1810883"/>
              <a:gd name="connsiteX56" fmla="*/ 514350 w 12477750"/>
              <a:gd name="connsiteY56" fmla="*/ 1790700 h 1810883"/>
              <a:gd name="connsiteX57" fmla="*/ 1143000 w 12477750"/>
              <a:gd name="connsiteY57" fmla="*/ 1790700 h 1810883"/>
              <a:gd name="connsiteX58" fmla="*/ 2019300 w 12477750"/>
              <a:gd name="connsiteY58" fmla="*/ 1771650 h 1810883"/>
              <a:gd name="connsiteX59" fmla="*/ 2133600 w 12477750"/>
              <a:gd name="connsiteY59" fmla="*/ 1733550 h 1810883"/>
              <a:gd name="connsiteX60" fmla="*/ 2190750 w 12477750"/>
              <a:gd name="connsiteY60" fmla="*/ 1714500 h 1810883"/>
              <a:gd name="connsiteX61" fmla="*/ 2305050 w 12477750"/>
              <a:gd name="connsiteY61" fmla="*/ 1638300 h 1810883"/>
              <a:gd name="connsiteX62" fmla="*/ 2419350 w 12477750"/>
              <a:gd name="connsiteY62" fmla="*/ 1600200 h 1810883"/>
              <a:gd name="connsiteX63" fmla="*/ 2533650 w 12477750"/>
              <a:gd name="connsiteY63" fmla="*/ 1619250 h 1810883"/>
              <a:gd name="connsiteX64" fmla="*/ 2647950 w 12477750"/>
              <a:gd name="connsiteY64" fmla="*/ 1657350 h 1810883"/>
              <a:gd name="connsiteX65" fmla="*/ 2705100 w 12477750"/>
              <a:gd name="connsiteY65" fmla="*/ 1695450 h 1810883"/>
              <a:gd name="connsiteX66" fmla="*/ 2933700 w 12477750"/>
              <a:gd name="connsiteY66" fmla="*/ 1676400 h 1810883"/>
              <a:gd name="connsiteX67" fmla="*/ 3314700 w 12477750"/>
              <a:gd name="connsiteY67" fmla="*/ 1695450 h 1810883"/>
              <a:gd name="connsiteX68" fmla="*/ 3581400 w 12477750"/>
              <a:gd name="connsiteY68" fmla="*/ 1752600 h 1810883"/>
              <a:gd name="connsiteX69" fmla="*/ 3733800 w 12477750"/>
              <a:gd name="connsiteY69" fmla="*/ 1790700 h 1810883"/>
              <a:gd name="connsiteX70" fmla="*/ 3810000 w 12477750"/>
              <a:gd name="connsiteY70" fmla="*/ 1809750 h 1810883"/>
              <a:gd name="connsiteX71" fmla="*/ 4038600 w 12477750"/>
              <a:gd name="connsiteY71" fmla="*/ 1790700 h 1810883"/>
              <a:gd name="connsiteX72" fmla="*/ 4381500 w 12477750"/>
              <a:gd name="connsiteY72" fmla="*/ 1771650 h 1810883"/>
              <a:gd name="connsiteX73" fmla="*/ 4514850 w 12477750"/>
              <a:gd name="connsiteY73" fmla="*/ 1733550 h 1810883"/>
              <a:gd name="connsiteX74" fmla="*/ 4648200 w 12477750"/>
              <a:gd name="connsiteY74" fmla="*/ 1714500 h 1810883"/>
              <a:gd name="connsiteX75" fmla="*/ 5067300 w 12477750"/>
              <a:gd name="connsiteY75" fmla="*/ 1733550 h 1810883"/>
              <a:gd name="connsiteX76" fmla="*/ 5276850 w 12477750"/>
              <a:gd name="connsiteY76" fmla="*/ 1771650 h 1810883"/>
              <a:gd name="connsiteX77" fmla="*/ 5429250 w 12477750"/>
              <a:gd name="connsiteY77" fmla="*/ 1752600 h 1810883"/>
              <a:gd name="connsiteX78" fmla="*/ 5543550 w 12477750"/>
              <a:gd name="connsiteY78" fmla="*/ 1714500 h 1810883"/>
              <a:gd name="connsiteX79" fmla="*/ 5619750 w 12477750"/>
              <a:gd name="connsiteY79" fmla="*/ 1695450 h 1810883"/>
              <a:gd name="connsiteX80" fmla="*/ 5676900 w 12477750"/>
              <a:gd name="connsiteY80" fmla="*/ 1657350 h 1810883"/>
              <a:gd name="connsiteX81" fmla="*/ 5791200 w 12477750"/>
              <a:gd name="connsiteY81" fmla="*/ 1619250 h 1810883"/>
              <a:gd name="connsiteX82" fmla="*/ 5981700 w 12477750"/>
              <a:gd name="connsiteY82" fmla="*/ 1581150 h 1810883"/>
              <a:gd name="connsiteX83" fmla="*/ 6438900 w 12477750"/>
              <a:gd name="connsiteY83" fmla="*/ 1562100 h 1810883"/>
              <a:gd name="connsiteX84" fmla="*/ 6572250 w 12477750"/>
              <a:gd name="connsiteY84" fmla="*/ 1543050 h 1810883"/>
              <a:gd name="connsiteX85" fmla="*/ 6743700 w 12477750"/>
              <a:gd name="connsiteY85" fmla="*/ 1562100 h 1810883"/>
              <a:gd name="connsiteX86" fmla="*/ 6934200 w 12477750"/>
              <a:gd name="connsiteY86" fmla="*/ 1600200 h 1810883"/>
              <a:gd name="connsiteX87" fmla="*/ 7448550 w 12477750"/>
              <a:gd name="connsiteY87" fmla="*/ 1581150 h 1810883"/>
              <a:gd name="connsiteX88" fmla="*/ 7639050 w 12477750"/>
              <a:gd name="connsiteY88" fmla="*/ 1562100 h 1810883"/>
              <a:gd name="connsiteX89" fmla="*/ 8286750 w 12477750"/>
              <a:gd name="connsiteY89" fmla="*/ 1543050 h 1810883"/>
              <a:gd name="connsiteX90" fmla="*/ 8439150 w 12477750"/>
              <a:gd name="connsiteY90" fmla="*/ 1524000 h 1810883"/>
              <a:gd name="connsiteX91" fmla="*/ 8610600 w 12477750"/>
              <a:gd name="connsiteY91" fmla="*/ 1504950 h 1810883"/>
              <a:gd name="connsiteX92" fmla="*/ 8705850 w 12477750"/>
              <a:gd name="connsiteY92" fmla="*/ 1485900 h 1810883"/>
              <a:gd name="connsiteX93" fmla="*/ 8839200 w 12477750"/>
              <a:gd name="connsiteY93" fmla="*/ 1466850 h 1810883"/>
              <a:gd name="connsiteX94" fmla="*/ 9124950 w 12477750"/>
              <a:gd name="connsiteY94" fmla="*/ 1485900 h 1810883"/>
              <a:gd name="connsiteX95" fmla="*/ 9182100 w 12477750"/>
              <a:gd name="connsiteY95" fmla="*/ 1504950 h 1810883"/>
              <a:gd name="connsiteX96" fmla="*/ 9220200 w 12477750"/>
              <a:gd name="connsiteY96" fmla="*/ 1562100 h 1810883"/>
              <a:gd name="connsiteX97" fmla="*/ 9334500 w 12477750"/>
              <a:gd name="connsiteY97" fmla="*/ 1600200 h 1810883"/>
              <a:gd name="connsiteX98" fmla="*/ 9391650 w 12477750"/>
              <a:gd name="connsiteY98" fmla="*/ 1638300 h 1810883"/>
              <a:gd name="connsiteX99" fmla="*/ 9563100 w 12477750"/>
              <a:gd name="connsiteY99" fmla="*/ 1695450 h 1810883"/>
              <a:gd name="connsiteX100" fmla="*/ 9715500 w 12477750"/>
              <a:gd name="connsiteY100" fmla="*/ 1714500 h 1810883"/>
              <a:gd name="connsiteX101" fmla="*/ 9982200 w 12477750"/>
              <a:gd name="connsiteY101" fmla="*/ 1695450 h 1810883"/>
              <a:gd name="connsiteX102" fmla="*/ 10039350 w 12477750"/>
              <a:gd name="connsiteY102" fmla="*/ 1676400 h 1810883"/>
              <a:gd name="connsiteX103" fmla="*/ 10229850 w 12477750"/>
              <a:gd name="connsiteY103" fmla="*/ 1638300 h 1810883"/>
              <a:gd name="connsiteX104" fmla="*/ 10287000 w 12477750"/>
              <a:gd name="connsiteY104" fmla="*/ 1619250 h 1810883"/>
              <a:gd name="connsiteX105" fmla="*/ 10877550 w 12477750"/>
              <a:gd name="connsiteY105" fmla="*/ 1600200 h 1810883"/>
              <a:gd name="connsiteX106" fmla="*/ 11068050 w 12477750"/>
              <a:gd name="connsiteY106" fmla="*/ 1562100 h 1810883"/>
              <a:gd name="connsiteX107" fmla="*/ 11182350 w 12477750"/>
              <a:gd name="connsiteY107" fmla="*/ 1524000 h 1810883"/>
              <a:gd name="connsiteX108" fmla="*/ 11239500 w 12477750"/>
              <a:gd name="connsiteY108" fmla="*/ 1504950 h 1810883"/>
              <a:gd name="connsiteX109" fmla="*/ 11563350 w 12477750"/>
              <a:gd name="connsiteY109" fmla="*/ 1485900 h 1810883"/>
              <a:gd name="connsiteX110" fmla="*/ 11677650 w 12477750"/>
              <a:gd name="connsiteY110" fmla="*/ 1447800 h 1810883"/>
              <a:gd name="connsiteX111" fmla="*/ 11734800 w 12477750"/>
              <a:gd name="connsiteY111" fmla="*/ 1428750 h 1810883"/>
              <a:gd name="connsiteX112" fmla="*/ 11791950 w 12477750"/>
              <a:gd name="connsiteY112" fmla="*/ 1390650 h 1810883"/>
              <a:gd name="connsiteX113" fmla="*/ 11925300 w 12477750"/>
              <a:gd name="connsiteY113" fmla="*/ 1238250 h 1810883"/>
              <a:gd name="connsiteX114" fmla="*/ 12058650 w 12477750"/>
              <a:gd name="connsiteY114" fmla="*/ 1028700 h 1810883"/>
              <a:gd name="connsiteX115" fmla="*/ 12096750 w 12477750"/>
              <a:gd name="connsiteY115" fmla="*/ 952500 h 1810883"/>
              <a:gd name="connsiteX116" fmla="*/ 12172950 w 12477750"/>
              <a:gd name="connsiteY116" fmla="*/ 819150 h 1810883"/>
              <a:gd name="connsiteX117" fmla="*/ 12211050 w 12477750"/>
              <a:gd name="connsiteY117" fmla="*/ 685800 h 1810883"/>
              <a:gd name="connsiteX118" fmla="*/ 12249150 w 12477750"/>
              <a:gd name="connsiteY118" fmla="*/ 571500 h 1810883"/>
              <a:gd name="connsiteX119" fmla="*/ 12401550 w 12477750"/>
              <a:gd name="connsiteY119" fmla="*/ 571500 h 1810883"/>
              <a:gd name="connsiteX120" fmla="*/ 12439650 w 12477750"/>
              <a:gd name="connsiteY120" fmla="*/ 514350 h 1810883"/>
              <a:gd name="connsiteX121" fmla="*/ 12477750 w 12477750"/>
              <a:gd name="connsiteY121" fmla="*/ 400050 h 1810883"/>
              <a:gd name="connsiteX122" fmla="*/ 12287250 w 12477750"/>
              <a:gd name="connsiteY122" fmla="*/ 361950 h 18108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</a:cxnLst>
            <a:rect l="l" t="t" r="r" b="b"/>
            <a:pathLst>
              <a:path w="12477750" h="1810883">
                <a:moveTo>
                  <a:pt x="12458700" y="457200"/>
                </a:moveTo>
                <a:cubicBezTo>
                  <a:pt x="12426950" y="431800"/>
                  <a:pt x="12394050" y="407775"/>
                  <a:pt x="12363450" y="381000"/>
                </a:cubicBezTo>
                <a:cubicBezTo>
                  <a:pt x="12302760" y="327896"/>
                  <a:pt x="12279699" y="276883"/>
                  <a:pt x="12192000" y="247650"/>
                </a:cubicBezTo>
                <a:lnTo>
                  <a:pt x="12077700" y="209550"/>
                </a:lnTo>
                <a:cubicBezTo>
                  <a:pt x="12058650" y="203200"/>
                  <a:pt x="12040241" y="194438"/>
                  <a:pt x="12020550" y="190500"/>
                </a:cubicBezTo>
                <a:cubicBezTo>
                  <a:pt x="11988800" y="184150"/>
                  <a:pt x="11956908" y="178474"/>
                  <a:pt x="11925300" y="171450"/>
                </a:cubicBezTo>
                <a:cubicBezTo>
                  <a:pt x="11683173" y="117644"/>
                  <a:pt x="12041127" y="190805"/>
                  <a:pt x="11753850" y="133350"/>
                </a:cubicBezTo>
                <a:cubicBezTo>
                  <a:pt x="11720675" y="116763"/>
                  <a:pt x="11661467" y="82669"/>
                  <a:pt x="11620500" y="76200"/>
                </a:cubicBezTo>
                <a:cubicBezTo>
                  <a:pt x="11519362" y="60231"/>
                  <a:pt x="11315700" y="38100"/>
                  <a:pt x="11315700" y="38100"/>
                </a:cubicBezTo>
                <a:lnTo>
                  <a:pt x="10953750" y="57150"/>
                </a:lnTo>
                <a:cubicBezTo>
                  <a:pt x="10677667" y="73882"/>
                  <a:pt x="10768600" y="55812"/>
                  <a:pt x="10610850" y="95250"/>
                </a:cubicBezTo>
                <a:cubicBezTo>
                  <a:pt x="10509250" y="88900"/>
                  <a:pt x="10407269" y="87045"/>
                  <a:pt x="10306050" y="76200"/>
                </a:cubicBezTo>
                <a:cubicBezTo>
                  <a:pt x="10229239" y="67970"/>
                  <a:pt x="10154676" y="40080"/>
                  <a:pt x="10077450" y="38100"/>
                </a:cubicBezTo>
                <a:cubicBezTo>
                  <a:pt x="8801237" y="5377"/>
                  <a:pt x="9582214" y="21999"/>
                  <a:pt x="7734300" y="0"/>
                </a:cubicBezTo>
                <a:lnTo>
                  <a:pt x="6553200" y="19050"/>
                </a:lnTo>
                <a:cubicBezTo>
                  <a:pt x="6508318" y="20351"/>
                  <a:pt x="6464405" y="32531"/>
                  <a:pt x="6419850" y="38100"/>
                </a:cubicBezTo>
                <a:cubicBezTo>
                  <a:pt x="6362792" y="45232"/>
                  <a:pt x="6305492" y="50299"/>
                  <a:pt x="6248400" y="57150"/>
                </a:cubicBezTo>
                <a:lnTo>
                  <a:pt x="5943600" y="95250"/>
                </a:lnTo>
                <a:lnTo>
                  <a:pt x="5772150" y="114300"/>
                </a:lnTo>
                <a:lnTo>
                  <a:pt x="5619750" y="133350"/>
                </a:lnTo>
                <a:cubicBezTo>
                  <a:pt x="5185156" y="181638"/>
                  <a:pt x="5647526" y="125115"/>
                  <a:pt x="5276850" y="171450"/>
                </a:cubicBezTo>
                <a:cubicBezTo>
                  <a:pt x="4325593" y="154154"/>
                  <a:pt x="4265533" y="138952"/>
                  <a:pt x="3371850" y="171450"/>
                </a:cubicBezTo>
                <a:cubicBezTo>
                  <a:pt x="3308075" y="173769"/>
                  <a:pt x="3244850" y="184150"/>
                  <a:pt x="3181350" y="190500"/>
                </a:cubicBezTo>
                <a:cubicBezTo>
                  <a:pt x="3130550" y="203200"/>
                  <a:pt x="3080517" y="219500"/>
                  <a:pt x="3028950" y="228600"/>
                </a:cubicBezTo>
                <a:cubicBezTo>
                  <a:pt x="2972323" y="238593"/>
                  <a:pt x="2914608" y="240931"/>
                  <a:pt x="2857500" y="247650"/>
                </a:cubicBezTo>
                <a:lnTo>
                  <a:pt x="2705100" y="266700"/>
                </a:lnTo>
                <a:lnTo>
                  <a:pt x="2438400" y="304800"/>
                </a:lnTo>
                <a:cubicBezTo>
                  <a:pt x="2393950" y="311150"/>
                  <a:pt x="2349340" y="316468"/>
                  <a:pt x="2305050" y="323850"/>
                </a:cubicBezTo>
                <a:cubicBezTo>
                  <a:pt x="2266950" y="330200"/>
                  <a:pt x="2229163" y="338856"/>
                  <a:pt x="2190750" y="342900"/>
                </a:cubicBezTo>
                <a:cubicBezTo>
                  <a:pt x="2108411" y="351567"/>
                  <a:pt x="2025650" y="355600"/>
                  <a:pt x="1943100" y="361950"/>
                </a:cubicBezTo>
                <a:lnTo>
                  <a:pt x="1847850" y="381000"/>
                </a:lnTo>
                <a:cubicBezTo>
                  <a:pt x="1809847" y="387910"/>
                  <a:pt x="1771022" y="390682"/>
                  <a:pt x="1733550" y="400050"/>
                </a:cubicBezTo>
                <a:cubicBezTo>
                  <a:pt x="1694588" y="409790"/>
                  <a:pt x="1657996" y="427583"/>
                  <a:pt x="1619250" y="438150"/>
                </a:cubicBezTo>
                <a:cubicBezTo>
                  <a:pt x="1588012" y="446669"/>
                  <a:pt x="1555608" y="450176"/>
                  <a:pt x="1524000" y="457200"/>
                </a:cubicBezTo>
                <a:cubicBezTo>
                  <a:pt x="1498442" y="462880"/>
                  <a:pt x="1472974" y="469057"/>
                  <a:pt x="1447800" y="476250"/>
                </a:cubicBezTo>
                <a:cubicBezTo>
                  <a:pt x="1428492" y="481767"/>
                  <a:pt x="1410252" y="490944"/>
                  <a:pt x="1390650" y="495300"/>
                </a:cubicBezTo>
                <a:cubicBezTo>
                  <a:pt x="1352944" y="503679"/>
                  <a:pt x="1314225" y="506775"/>
                  <a:pt x="1276350" y="514350"/>
                </a:cubicBezTo>
                <a:cubicBezTo>
                  <a:pt x="1051799" y="559260"/>
                  <a:pt x="1405783" y="504024"/>
                  <a:pt x="1066800" y="552450"/>
                </a:cubicBezTo>
                <a:cubicBezTo>
                  <a:pt x="921783" y="600789"/>
                  <a:pt x="991881" y="582674"/>
                  <a:pt x="857250" y="609600"/>
                </a:cubicBezTo>
                <a:cubicBezTo>
                  <a:pt x="665719" y="705365"/>
                  <a:pt x="907374" y="592892"/>
                  <a:pt x="685800" y="666750"/>
                </a:cubicBezTo>
                <a:cubicBezTo>
                  <a:pt x="585606" y="700148"/>
                  <a:pt x="636063" y="701144"/>
                  <a:pt x="552450" y="742950"/>
                </a:cubicBezTo>
                <a:cubicBezTo>
                  <a:pt x="525121" y="756615"/>
                  <a:pt x="443515" y="774946"/>
                  <a:pt x="419100" y="781050"/>
                </a:cubicBezTo>
                <a:cubicBezTo>
                  <a:pt x="400050" y="793750"/>
                  <a:pt x="382872" y="809851"/>
                  <a:pt x="361950" y="819150"/>
                </a:cubicBezTo>
                <a:cubicBezTo>
                  <a:pt x="256860" y="865857"/>
                  <a:pt x="254841" y="850690"/>
                  <a:pt x="152400" y="876300"/>
                </a:cubicBezTo>
                <a:cubicBezTo>
                  <a:pt x="132919" y="881170"/>
                  <a:pt x="114300" y="889000"/>
                  <a:pt x="95250" y="895350"/>
                </a:cubicBezTo>
                <a:cubicBezTo>
                  <a:pt x="76200" y="908050"/>
                  <a:pt x="49459" y="913571"/>
                  <a:pt x="38100" y="933450"/>
                </a:cubicBezTo>
                <a:cubicBezTo>
                  <a:pt x="22036" y="961563"/>
                  <a:pt x="26074" y="997092"/>
                  <a:pt x="19050" y="1028700"/>
                </a:cubicBezTo>
                <a:cubicBezTo>
                  <a:pt x="13370" y="1054258"/>
                  <a:pt x="6350" y="1079500"/>
                  <a:pt x="0" y="1104900"/>
                </a:cubicBezTo>
                <a:cubicBezTo>
                  <a:pt x="6350" y="1187450"/>
                  <a:pt x="9376" y="1270323"/>
                  <a:pt x="19050" y="1352550"/>
                </a:cubicBezTo>
                <a:cubicBezTo>
                  <a:pt x="22109" y="1378552"/>
                  <a:pt x="26391" y="1405332"/>
                  <a:pt x="38100" y="1428750"/>
                </a:cubicBezTo>
                <a:cubicBezTo>
                  <a:pt x="58578" y="1469706"/>
                  <a:pt x="88900" y="1504950"/>
                  <a:pt x="114300" y="1543050"/>
                </a:cubicBezTo>
                <a:cubicBezTo>
                  <a:pt x="127000" y="1562100"/>
                  <a:pt x="133350" y="1587500"/>
                  <a:pt x="152400" y="1600200"/>
                </a:cubicBezTo>
                <a:lnTo>
                  <a:pt x="209550" y="1638300"/>
                </a:lnTo>
                <a:cubicBezTo>
                  <a:pt x="215900" y="1657350"/>
                  <a:pt x="214401" y="1681251"/>
                  <a:pt x="228600" y="1695450"/>
                </a:cubicBezTo>
                <a:cubicBezTo>
                  <a:pt x="242799" y="1709649"/>
                  <a:pt x="267789" y="1705520"/>
                  <a:pt x="285750" y="1714500"/>
                </a:cubicBezTo>
                <a:cubicBezTo>
                  <a:pt x="419683" y="1781466"/>
                  <a:pt x="244999" y="1736283"/>
                  <a:pt x="457200" y="1771650"/>
                </a:cubicBezTo>
                <a:cubicBezTo>
                  <a:pt x="476250" y="1778000"/>
                  <a:pt x="494543" y="1787399"/>
                  <a:pt x="514350" y="1790700"/>
                </a:cubicBezTo>
                <a:cubicBezTo>
                  <a:pt x="758488" y="1831390"/>
                  <a:pt x="837673" y="1799424"/>
                  <a:pt x="1143000" y="1790700"/>
                </a:cubicBezTo>
                <a:lnTo>
                  <a:pt x="2019300" y="1771650"/>
                </a:lnTo>
                <a:lnTo>
                  <a:pt x="2133600" y="1733550"/>
                </a:lnTo>
                <a:lnTo>
                  <a:pt x="2190750" y="1714500"/>
                </a:lnTo>
                <a:cubicBezTo>
                  <a:pt x="2228850" y="1689100"/>
                  <a:pt x="2261609" y="1652780"/>
                  <a:pt x="2305050" y="1638300"/>
                </a:cubicBezTo>
                <a:lnTo>
                  <a:pt x="2419350" y="1600200"/>
                </a:lnTo>
                <a:cubicBezTo>
                  <a:pt x="2457450" y="1606550"/>
                  <a:pt x="2496178" y="1609882"/>
                  <a:pt x="2533650" y="1619250"/>
                </a:cubicBezTo>
                <a:cubicBezTo>
                  <a:pt x="2572612" y="1628990"/>
                  <a:pt x="2647950" y="1657350"/>
                  <a:pt x="2647950" y="1657350"/>
                </a:cubicBezTo>
                <a:cubicBezTo>
                  <a:pt x="2667000" y="1670050"/>
                  <a:pt x="2682255" y="1693927"/>
                  <a:pt x="2705100" y="1695450"/>
                </a:cubicBezTo>
                <a:cubicBezTo>
                  <a:pt x="2781395" y="1700536"/>
                  <a:pt x="2857236" y="1676400"/>
                  <a:pt x="2933700" y="1676400"/>
                </a:cubicBezTo>
                <a:cubicBezTo>
                  <a:pt x="3060859" y="1676400"/>
                  <a:pt x="3187700" y="1689100"/>
                  <a:pt x="3314700" y="1695450"/>
                </a:cubicBezTo>
                <a:cubicBezTo>
                  <a:pt x="3542203" y="1771284"/>
                  <a:pt x="3306756" y="1701104"/>
                  <a:pt x="3581400" y="1752600"/>
                </a:cubicBezTo>
                <a:cubicBezTo>
                  <a:pt x="3632867" y="1762250"/>
                  <a:pt x="3683000" y="1778000"/>
                  <a:pt x="3733800" y="1790700"/>
                </a:cubicBezTo>
                <a:lnTo>
                  <a:pt x="3810000" y="1809750"/>
                </a:lnTo>
                <a:lnTo>
                  <a:pt x="4038600" y="1790700"/>
                </a:lnTo>
                <a:cubicBezTo>
                  <a:pt x="4152823" y="1783085"/>
                  <a:pt x="4267494" y="1782014"/>
                  <a:pt x="4381500" y="1771650"/>
                </a:cubicBezTo>
                <a:cubicBezTo>
                  <a:pt x="4468301" y="1763759"/>
                  <a:pt x="4439672" y="1748586"/>
                  <a:pt x="4514850" y="1733550"/>
                </a:cubicBezTo>
                <a:cubicBezTo>
                  <a:pt x="4558879" y="1724744"/>
                  <a:pt x="4603750" y="1720850"/>
                  <a:pt x="4648200" y="1714500"/>
                </a:cubicBezTo>
                <a:cubicBezTo>
                  <a:pt x="4787900" y="1720850"/>
                  <a:pt x="4927765" y="1724248"/>
                  <a:pt x="5067300" y="1733550"/>
                </a:cubicBezTo>
                <a:cubicBezTo>
                  <a:pt x="5201929" y="1742525"/>
                  <a:pt x="5185917" y="1741339"/>
                  <a:pt x="5276850" y="1771650"/>
                </a:cubicBezTo>
                <a:cubicBezTo>
                  <a:pt x="5327650" y="1765300"/>
                  <a:pt x="5379191" y="1763327"/>
                  <a:pt x="5429250" y="1752600"/>
                </a:cubicBezTo>
                <a:cubicBezTo>
                  <a:pt x="5468519" y="1744185"/>
                  <a:pt x="5504588" y="1724240"/>
                  <a:pt x="5543550" y="1714500"/>
                </a:cubicBezTo>
                <a:lnTo>
                  <a:pt x="5619750" y="1695450"/>
                </a:lnTo>
                <a:cubicBezTo>
                  <a:pt x="5638800" y="1682750"/>
                  <a:pt x="5655978" y="1666649"/>
                  <a:pt x="5676900" y="1657350"/>
                </a:cubicBezTo>
                <a:cubicBezTo>
                  <a:pt x="5713600" y="1641039"/>
                  <a:pt x="5753100" y="1631950"/>
                  <a:pt x="5791200" y="1619250"/>
                </a:cubicBezTo>
                <a:cubicBezTo>
                  <a:pt x="5870977" y="1592658"/>
                  <a:pt x="5873127" y="1588155"/>
                  <a:pt x="5981700" y="1581150"/>
                </a:cubicBezTo>
                <a:cubicBezTo>
                  <a:pt x="6133916" y="1571330"/>
                  <a:pt x="6286500" y="1568450"/>
                  <a:pt x="6438900" y="1562100"/>
                </a:cubicBezTo>
                <a:cubicBezTo>
                  <a:pt x="6483350" y="1555750"/>
                  <a:pt x="6527349" y="1543050"/>
                  <a:pt x="6572250" y="1543050"/>
                </a:cubicBezTo>
                <a:cubicBezTo>
                  <a:pt x="6629752" y="1543050"/>
                  <a:pt x="6686703" y="1554500"/>
                  <a:pt x="6743700" y="1562100"/>
                </a:cubicBezTo>
                <a:cubicBezTo>
                  <a:pt x="6843790" y="1575445"/>
                  <a:pt x="6847665" y="1578566"/>
                  <a:pt x="6934200" y="1600200"/>
                </a:cubicBezTo>
                <a:lnTo>
                  <a:pt x="7448550" y="1581150"/>
                </a:lnTo>
                <a:cubicBezTo>
                  <a:pt x="7512274" y="1577705"/>
                  <a:pt x="7575299" y="1564998"/>
                  <a:pt x="7639050" y="1562100"/>
                </a:cubicBezTo>
                <a:cubicBezTo>
                  <a:pt x="7854821" y="1552292"/>
                  <a:pt x="8070850" y="1549400"/>
                  <a:pt x="8286750" y="1543050"/>
                </a:cubicBezTo>
                <a:lnTo>
                  <a:pt x="8439150" y="1524000"/>
                </a:lnTo>
                <a:cubicBezTo>
                  <a:pt x="8496258" y="1517281"/>
                  <a:pt x="8553676" y="1513082"/>
                  <a:pt x="8610600" y="1504950"/>
                </a:cubicBezTo>
                <a:cubicBezTo>
                  <a:pt x="8642653" y="1500371"/>
                  <a:pt x="8673912" y="1491223"/>
                  <a:pt x="8705850" y="1485900"/>
                </a:cubicBezTo>
                <a:cubicBezTo>
                  <a:pt x="8750140" y="1478518"/>
                  <a:pt x="8794750" y="1473200"/>
                  <a:pt x="8839200" y="1466850"/>
                </a:cubicBezTo>
                <a:cubicBezTo>
                  <a:pt x="8934450" y="1473200"/>
                  <a:pt x="9030072" y="1475358"/>
                  <a:pt x="9124950" y="1485900"/>
                </a:cubicBezTo>
                <a:cubicBezTo>
                  <a:pt x="9144908" y="1488118"/>
                  <a:pt x="9166420" y="1492406"/>
                  <a:pt x="9182100" y="1504950"/>
                </a:cubicBezTo>
                <a:cubicBezTo>
                  <a:pt x="9199978" y="1519253"/>
                  <a:pt x="9200785" y="1549966"/>
                  <a:pt x="9220200" y="1562100"/>
                </a:cubicBezTo>
                <a:cubicBezTo>
                  <a:pt x="9254256" y="1583385"/>
                  <a:pt x="9334500" y="1600200"/>
                  <a:pt x="9334500" y="1600200"/>
                </a:cubicBezTo>
                <a:cubicBezTo>
                  <a:pt x="9353550" y="1612900"/>
                  <a:pt x="9370728" y="1629001"/>
                  <a:pt x="9391650" y="1638300"/>
                </a:cubicBezTo>
                <a:lnTo>
                  <a:pt x="9563100" y="1695450"/>
                </a:lnTo>
                <a:cubicBezTo>
                  <a:pt x="9611668" y="1711639"/>
                  <a:pt x="9664700" y="1708150"/>
                  <a:pt x="9715500" y="1714500"/>
                </a:cubicBezTo>
                <a:cubicBezTo>
                  <a:pt x="9804400" y="1708150"/>
                  <a:pt x="9893684" y="1705864"/>
                  <a:pt x="9982200" y="1695450"/>
                </a:cubicBezTo>
                <a:cubicBezTo>
                  <a:pt x="10002143" y="1693104"/>
                  <a:pt x="10019748" y="1680756"/>
                  <a:pt x="10039350" y="1676400"/>
                </a:cubicBezTo>
                <a:cubicBezTo>
                  <a:pt x="10207754" y="1638977"/>
                  <a:pt x="10097009" y="1676255"/>
                  <a:pt x="10229850" y="1638300"/>
                </a:cubicBezTo>
                <a:cubicBezTo>
                  <a:pt x="10249158" y="1632783"/>
                  <a:pt x="10266954" y="1620429"/>
                  <a:pt x="10287000" y="1619250"/>
                </a:cubicBezTo>
                <a:cubicBezTo>
                  <a:pt x="10483613" y="1607685"/>
                  <a:pt x="10680700" y="1606550"/>
                  <a:pt x="10877550" y="1600200"/>
                </a:cubicBezTo>
                <a:cubicBezTo>
                  <a:pt x="10954788" y="1587327"/>
                  <a:pt x="10997005" y="1583414"/>
                  <a:pt x="11068050" y="1562100"/>
                </a:cubicBezTo>
                <a:cubicBezTo>
                  <a:pt x="11106517" y="1550560"/>
                  <a:pt x="11144250" y="1536700"/>
                  <a:pt x="11182350" y="1524000"/>
                </a:cubicBezTo>
                <a:lnTo>
                  <a:pt x="11239500" y="1504950"/>
                </a:lnTo>
                <a:cubicBezTo>
                  <a:pt x="11342087" y="1470754"/>
                  <a:pt x="11455400" y="1492250"/>
                  <a:pt x="11563350" y="1485900"/>
                </a:cubicBezTo>
                <a:lnTo>
                  <a:pt x="11677650" y="1447800"/>
                </a:lnTo>
                <a:lnTo>
                  <a:pt x="11734800" y="1428750"/>
                </a:lnTo>
                <a:cubicBezTo>
                  <a:pt x="11753850" y="1416050"/>
                  <a:pt x="11776873" y="1407880"/>
                  <a:pt x="11791950" y="1390650"/>
                </a:cubicBezTo>
                <a:cubicBezTo>
                  <a:pt x="11947525" y="1212850"/>
                  <a:pt x="11796713" y="1323975"/>
                  <a:pt x="11925300" y="1238250"/>
                </a:cubicBezTo>
                <a:cubicBezTo>
                  <a:pt x="11964430" y="1120859"/>
                  <a:pt x="11932302" y="1197164"/>
                  <a:pt x="12058650" y="1028700"/>
                </a:cubicBezTo>
                <a:cubicBezTo>
                  <a:pt x="12075689" y="1005982"/>
                  <a:pt x="12082661" y="977156"/>
                  <a:pt x="12096750" y="952500"/>
                </a:cubicBezTo>
                <a:cubicBezTo>
                  <a:pt x="12151412" y="856841"/>
                  <a:pt x="12123607" y="934285"/>
                  <a:pt x="12172950" y="819150"/>
                </a:cubicBezTo>
                <a:cubicBezTo>
                  <a:pt x="12194290" y="769356"/>
                  <a:pt x="12194938" y="739505"/>
                  <a:pt x="12211050" y="685800"/>
                </a:cubicBezTo>
                <a:cubicBezTo>
                  <a:pt x="12222590" y="647333"/>
                  <a:pt x="12249150" y="571500"/>
                  <a:pt x="12249150" y="571500"/>
                </a:cubicBezTo>
                <a:cubicBezTo>
                  <a:pt x="12307754" y="591035"/>
                  <a:pt x="12333796" y="610217"/>
                  <a:pt x="12401550" y="571500"/>
                </a:cubicBezTo>
                <a:cubicBezTo>
                  <a:pt x="12421429" y="560141"/>
                  <a:pt x="12430351" y="535272"/>
                  <a:pt x="12439650" y="514350"/>
                </a:cubicBezTo>
                <a:cubicBezTo>
                  <a:pt x="12455961" y="477650"/>
                  <a:pt x="12477750" y="400050"/>
                  <a:pt x="12477750" y="400050"/>
                </a:cubicBezTo>
                <a:cubicBezTo>
                  <a:pt x="12383615" y="337294"/>
                  <a:pt x="12443495" y="361950"/>
                  <a:pt x="12287250" y="361950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4228480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7" r:id="rId1"/>
    <p:sldLayoutId id="2147483823" r:id="rId2"/>
    <p:sldLayoutId id="2147483812" r:id="rId3"/>
    <p:sldLayoutId id="2147483902" r:id="rId4"/>
  </p:sldLayoutIdLst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hf hdr="0" ftr="0" dt="0"/>
  <p:txStyles>
    <p:titleStyle>
      <a:lvl1pPr algn="l" defTabSz="1828434" rtl="0" eaLnBrk="1" latinLnBrk="0" hangingPunct="1">
        <a:lnSpc>
          <a:spcPct val="90000"/>
        </a:lnSpc>
        <a:spcBef>
          <a:spcPct val="0"/>
        </a:spcBef>
        <a:buNone/>
        <a:defRPr lang="en-US" sz="6600" b="1" kern="1200">
          <a:solidFill>
            <a:srgbClr val="A58B5C"/>
          </a:solidFill>
          <a:latin typeface="Totfalusi Antiqua" panose="02000504080000020003" pitchFamily="2" charset="-18"/>
          <a:ea typeface="+mj-ea"/>
          <a:cs typeface="+mj-cs"/>
        </a:defRPr>
      </a:lvl1pPr>
    </p:titleStyle>
    <p:bodyStyle>
      <a:lvl1pPr marL="457109" indent="-457109" algn="l" defTabSz="1828434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Char char="•"/>
        <a:defRPr lang="en-US" sz="4800" kern="1200" dirty="0" smtClean="0">
          <a:solidFill>
            <a:srgbClr val="4C3F27"/>
          </a:solidFill>
          <a:effectLst/>
          <a:latin typeface="Totfalusi Antiqua" panose="02000504080000020003" pitchFamily="2" charset="-18"/>
          <a:ea typeface="+mn-ea"/>
          <a:cs typeface="+mn-cs"/>
        </a:defRPr>
      </a:lvl1pPr>
      <a:lvl2pPr marL="1371326" indent="-457109" algn="l" defTabSz="1828434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lang="en-US" sz="4000" kern="1200" dirty="0" smtClean="0">
          <a:solidFill>
            <a:srgbClr val="4C3F27"/>
          </a:solidFill>
          <a:effectLst/>
          <a:latin typeface="Totfalusi Antiqua" panose="02000504080000020003" pitchFamily="2" charset="-18"/>
          <a:ea typeface="+mn-ea"/>
          <a:cs typeface="+mn-cs"/>
        </a:defRPr>
      </a:lvl2pPr>
      <a:lvl3pPr marL="2285543" indent="-457109" algn="l" defTabSz="1828434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lang="en-US" sz="3600" kern="1200" dirty="0" smtClean="0">
          <a:solidFill>
            <a:srgbClr val="4C3F27"/>
          </a:solidFill>
          <a:effectLst/>
          <a:latin typeface="Totfalusi Antiqua" panose="02000504080000020003" pitchFamily="2" charset="-18"/>
          <a:ea typeface="+mn-ea"/>
          <a:cs typeface="+mn-cs"/>
        </a:defRPr>
      </a:lvl3pPr>
      <a:lvl4pPr marL="3199760" indent="-457109" algn="l" defTabSz="1828434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lang="en-US" sz="3200" kern="1200" dirty="0" smtClean="0">
          <a:solidFill>
            <a:srgbClr val="4C3F27"/>
          </a:solidFill>
          <a:effectLst/>
          <a:latin typeface="Totfalusi Antiqua" panose="02000504080000020003" pitchFamily="2" charset="-18"/>
          <a:ea typeface="+mn-ea"/>
          <a:cs typeface="+mn-cs"/>
        </a:defRPr>
      </a:lvl4pPr>
      <a:lvl5pPr marL="4113977" indent="-457109" algn="l" defTabSz="1828434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lang="en-US" sz="3200" kern="1200" dirty="0">
          <a:solidFill>
            <a:srgbClr val="4C3F27"/>
          </a:solidFill>
          <a:effectLst/>
          <a:latin typeface="Totfalusi Antiqua" panose="02000504080000020003" pitchFamily="2" charset="-18"/>
          <a:ea typeface="+mn-ea"/>
          <a:cs typeface="+mn-cs"/>
        </a:defRPr>
      </a:lvl5pPr>
      <a:lvl6pPr marL="5028194" indent="-457109" algn="l" defTabSz="1828434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942411" indent="-457109" algn="l" defTabSz="1828434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856628" indent="-457109" algn="l" defTabSz="1828434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770846" indent="-457109" algn="l" defTabSz="1828434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28434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14217" algn="l" defTabSz="1828434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434" algn="l" defTabSz="1828434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742651" algn="l" defTabSz="1828434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56868" algn="l" defTabSz="1828434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571086" algn="l" defTabSz="1828434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485303" algn="l" defTabSz="1828434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399520" algn="l" defTabSz="1828434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313737" algn="l" defTabSz="1828434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4.tiff"/><Relationship Id="rId3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.gif"/><Relationship Id="rId3" Type="http://schemas.openxmlformats.org/officeDocument/2006/relationships/image" Target="../media/image6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hyperlink" Target="mailto:Lakatos.ferenc@nyme.hu" TargetMode="External"/><Relationship Id="rId3" Type="http://schemas.openxmlformats.org/officeDocument/2006/relationships/hyperlink" Target="mailto:emk-dekani@nyme.hu" TargetMode="Externa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4.tif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24377651" cy="13716000"/>
          </a:xfrm>
          <a:prstGeom prst="rect">
            <a:avLst/>
          </a:prstGeom>
          <a:gradFill>
            <a:gsLst>
              <a:gs pos="0">
                <a:srgbClr val="A58B5C"/>
              </a:gs>
              <a:gs pos="72000">
                <a:srgbClr val="766341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B78B02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0" y="3613887"/>
            <a:ext cx="24377650" cy="36317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11500" dirty="0" smtClean="0">
                <a:solidFill>
                  <a:schemeClr val="bg1"/>
                </a:solidFill>
                <a:latin typeface="Totfalusi Antiqua" panose="02000504080000020003" pitchFamily="2" charset="-18"/>
                <a:ea typeface="Lato" charset="0"/>
                <a:cs typeface="Lato" charset="0"/>
              </a:rPr>
              <a:t>Az Erdőmérnöki Karon folyó kutatások – múlt, jelen, jövő</a:t>
            </a:r>
            <a:endParaRPr lang="hu-HU" sz="11500" dirty="0">
              <a:solidFill>
                <a:schemeClr val="bg1"/>
              </a:solidFill>
              <a:latin typeface="Totfalusi Antiqua" panose="02000504080000020003" pitchFamily="2" charset="-18"/>
              <a:ea typeface="Lato" charset="0"/>
              <a:cs typeface="Lato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388385" y="7817727"/>
            <a:ext cx="15661508" cy="2929997"/>
          </a:xfrm>
          <a:prstGeom prst="rect">
            <a:avLst/>
          </a:prstGeom>
          <a:noFill/>
        </p:spPr>
        <p:txBody>
          <a:bodyPr wrap="square" lIns="219419" tIns="109710" rIns="219419" bIns="109710" rtlCol="0">
            <a:spAutoFit/>
          </a:bodyPr>
          <a:lstStyle/>
          <a:p>
            <a:pPr algn="ctr"/>
            <a:r>
              <a:rPr lang="hu-HU" sz="8800" b="1" dirty="0" smtClean="0">
                <a:solidFill>
                  <a:srgbClr val="CDBEA3"/>
                </a:solidFill>
                <a:latin typeface="Garamond" panose="02020404030301010803" pitchFamily="18" charset="0"/>
                <a:ea typeface="Lato Light" charset="0"/>
                <a:cs typeface="Lato Light" charset="0"/>
              </a:rPr>
              <a:t>Lakatos Ferenc</a:t>
            </a:r>
          </a:p>
          <a:p>
            <a:pPr algn="ctr"/>
            <a:r>
              <a:rPr lang="en-US" sz="8800" b="1" dirty="0" err="1">
                <a:solidFill>
                  <a:srgbClr val="CDBEA3"/>
                </a:solidFill>
                <a:latin typeface="Garamond" panose="02020404030301010803" pitchFamily="18" charset="0"/>
                <a:ea typeface="Lato Light" charset="0"/>
                <a:cs typeface="Lato Light" charset="0"/>
              </a:rPr>
              <a:t>é</a:t>
            </a:r>
            <a:r>
              <a:rPr lang="hu-HU" sz="8800" b="1" dirty="0" smtClean="0">
                <a:solidFill>
                  <a:srgbClr val="CDBEA3"/>
                </a:solidFill>
                <a:latin typeface="Garamond" panose="02020404030301010803" pitchFamily="18" charset="0"/>
                <a:ea typeface="Lato Light" charset="0"/>
                <a:cs typeface="Lato Light" charset="0"/>
              </a:rPr>
              <a:t>s az EMK munkatársai...</a:t>
            </a:r>
            <a:endParaRPr lang="en-US" sz="8800" b="1" dirty="0">
              <a:solidFill>
                <a:srgbClr val="CDBEA3"/>
              </a:solidFill>
              <a:latin typeface="Garamond" panose="02020404030301010803" pitchFamily="18" charset="0"/>
              <a:ea typeface="Lato Light" charset="0"/>
              <a:cs typeface="Lato Light" charset="0"/>
            </a:endParaRPr>
          </a:p>
        </p:txBody>
      </p:sp>
      <p:sp>
        <p:nvSpPr>
          <p:cNvPr id="9" name="Téglalap 8"/>
          <p:cNvSpPr/>
          <p:nvPr/>
        </p:nvSpPr>
        <p:spPr>
          <a:xfrm>
            <a:off x="10499066" y="11068050"/>
            <a:ext cx="4057650" cy="26479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pic>
        <p:nvPicPr>
          <p:cNvPr id="10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717022" y="971550"/>
            <a:ext cx="1621738" cy="2120734"/>
          </a:xfrm>
          <a:prstGeom prst="rect">
            <a:avLst/>
          </a:prstGeom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65816" y="11735149"/>
            <a:ext cx="2651575" cy="13328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45628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u-HU" dirty="0" smtClean="0"/>
              <a:t>Oktatást befolyásoló tényezők</a:t>
            </a:r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hu-HU" dirty="0" smtClean="0"/>
              <a:t>NFTV (Nemzeti Felsőoktatási Törvény: 2011. évi CCIV. és annak módosításai)</a:t>
            </a:r>
          </a:p>
          <a:p>
            <a:r>
              <a:rPr lang="hu-HU" dirty="0" smtClean="0"/>
              <a:t>KKK (Képzési Kimeneteli Követelmények: elfogadva 2016)</a:t>
            </a:r>
          </a:p>
          <a:p>
            <a:r>
              <a:rPr lang="hu-HU" dirty="0" smtClean="0"/>
              <a:t>Mintatantervek (valamennyi szakon folyamatban)</a:t>
            </a:r>
          </a:p>
          <a:p>
            <a:endParaRPr lang="hu-HU" dirty="0"/>
          </a:p>
          <a:p>
            <a:r>
              <a:rPr lang="hu-HU" dirty="0" smtClean="0"/>
              <a:t>Felvételizők száma</a:t>
            </a:r>
          </a:p>
          <a:p>
            <a:r>
              <a:rPr lang="en-US" dirty="0" smtClean="0"/>
              <a:t>V</a:t>
            </a:r>
            <a:r>
              <a:rPr lang="hu-HU" dirty="0" smtClean="0"/>
              <a:t>égzettek száma</a:t>
            </a:r>
          </a:p>
          <a:p>
            <a:r>
              <a:rPr lang="en-US" dirty="0" smtClean="0"/>
              <a:t>L</a:t>
            </a:r>
            <a:r>
              <a:rPr lang="hu-HU" dirty="0" smtClean="0"/>
              <a:t>emorzsolódás és annak irányai</a:t>
            </a:r>
            <a:endParaRPr lang="hu-HU" dirty="0" smtClean="0"/>
          </a:p>
          <a:p>
            <a:endParaRPr lang="hu-HU" dirty="0"/>
          </a:p>
          <a:p>
            <a:r>
              <a:rPr lang="hu-HU" dirty="0" smtClean="0"/>
              <a:t>Egyetemi/Kari átalakulás</a:t>
            </a: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1593640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u-HU" dirty="0" smtClean="0"/>
              <a:t>Kutatás</a:t>
            </a:r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4304425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Kutatási </a:t>
            </a:r>
            <a:r>
              <a:rPr lang="hu-HU" dirty="0" smtClean="0"/>
              <a:t>infrastruktúra – jelentős fejlesztések </a:t>
            </a:r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u-HU" dirty="0" smtClean="0"/>
              <a:t>Természeti </a:t>
            </a:r>
            <a:r>
              <a:rPr lang="hu-HU" dirty="0"/>
              <a:t>Erőforrások </a:t>
            </a:r>
            <a:r>
              <a:rPr lang="hu-HU" dirty="0" smtClean="0"/>
              <a:t>Kutatóközpont (TEKK-NRRC)</a:t>
            </a:r>
            <a:r>
              <a:rPr lang="hu-HU" dirty="0"/>
              <a:t>: talajtani, elemanalitikai, szerves kémiai, víztani, talajbiológiai, térinformatikai laboratóriumok</a:t>
            </a:r>
          </a:p>
          <a:p>
            <a:r>
              <a:rPr lang="hu-HU" dirty="0" smtClean="0"/>
              <a:t>Intézeti </a:t>
            </a:r>
            <a:r>
              <a:rPr lang="hu-HU" dirty="0"/>
              <a:t>laboratóriumok: kémia, termőhelyismerettan, botanikai, vadbiológia, földmérés, térinformatika, úttervezés, vízgazdálkodás, erdőművelés, erdővédelem, erdőrendezés, erdészeti gépesítés, zaj- és </a:t>
            </a:r>
            <a:r>
              <a:rPr lang="hu-HU" dirty="0" smtClean="0"/>
              <a:t>rezgésvédelem (a </a:t>
            </a:r>
            <a:r>
              <a:rPr lang="hu-HU" dirty="0"/>
              <a:t>laboratóriumok egy része </a:t>
            </a:r>
            <a:r>
              <a:rPr lang="hu-HU" dirty="0" smtClean="0"/>
              <a:t>akkreditált</a:t>
            </a:r>
            <a:r>
              <a:rPr lang="hu-HU" dirty="0" smtClean="0"/>
              <a:t>)</a:t>
            </a:r>
          </a:p>
          <a:p>
            <a:r>
              <a:rPr lang="hu-HU" dirty="0" smtClean="0"/>
              <a:t>Terepi mérőhelyek (Hidegvíz-völgy. Lajta-projekt, Botanikus kert, ...)</a:t>
            </a:r>
            <a:endParaRPr lang="hu-HU" dirty="0" smtClean="0"/>
          </a:p>
          <a:p>
            <a:r>
              <a:rPr lang="hu-HU" dirty="0" smtClean="0"/>
              <a:t>TEKK</a:t>
            </a:r>
            <a:r>
              <a:rPr lang="hu-HU" dirty="0" smtClean="0"/>
              <a:t>-NRRC </a:t>
            </a:r>
            <a:r>
              <a:rPr lang="hu-HU" dirty="0"/>
              <a:t>és az intézeti infrastruktúra alapjain</a:t>
            </a:r>
            <a:r>
              <a:rPr lang="hu-HU" b="1" dirty="0"/>
              <a:t>: Erdészeti és Faipari Kutató Központ (EFKK</a:t>
            </a:r>
            <a:r>
              <a:rPr lang="hu-HU" b="1" dirty="0" smtClean="0"/>
              <a:t>)</a:t>
            </a:r>
            <a:endParaRPr lang="hu-HU" b="1" dirty="0"/>
          </a:p>
        </p:txBody>
      </p:sp>
    </p:spTree>
    <p:extLst>
      <p:ext uri="{BB962C8B-B14F-4D97-AF65-F5344CB8AC3E}">
        <p14:creationId xmlns:p14="http://schemas.microsoft.com/office/powerpoint/2010/main" val="13926462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Fő kutatási témakörök 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u-HU" dirty="0"/>
              <a:t>Erdőgazdálkodás</a:t>
            </a:r>
          </a:p>
          <a:p>
            <a:pPr lvl="1"/>
            <a:r>
              <a:rPr lang="hu-HU" dirty="0" smtClean="0"/>
              <a:t>Természettudományos alapok</a:t>
            </a:r>
          </a:p>
          <a:p>
            <a:pPr lvl="1"/>
            <a:r>
              <a:rPr lang="hu-HU" dirty="0" smtClean="0"/>
              <a:t>Ökológiai vonatkozások</a:t>
            </a:r>
          </a:p>
          <a:p>
            <a:pPr lvl="1"/>
            <a:r>
              <a:rPr lang="hu-HU" dirty="0" smtClean="0"/>
              <a:t>Műszaki vonatkozások</a:t>
            </a:r>
          </a:p>
          <a:p>
            <a:pPr lvl="1"/>
            <a:r>
              <a:rPr lang="en-US" dirty="0" smtClean="0"/>
              <a:t>G</a:t>
            </a:r>
            <a:r>
              <a:rPr lang="hu-HU" dirty="0" smtClean="0"/>
              <a:t>azdálkodási vonatkozások</a:t>
            </a:r>
            <a:endParaRPr lang="hu-HU" dirty="0"/>
          </a:p>
          <a:p>
            <a:r>
              <a:rPr lang="hu-HU" dirty="0" smtClean="0"/>
              <a:t>Vadgazdálkodás</a:t>
            </a:r>
            <a:endParaRPr lang="hu-HU" dirty="0"/>
          </a:p>
          <a:p>
            <a:r>
              <a:rPr lang="hu-HU" dirty="0"/>
              <a:t>Természetvédelem</a:t>
            </a:r>
          </a:p>
          <a:p>
            <a:r>
              <a:rPr lang="hu-HU" dirty="0"/>
              <a:t>Környezetvédelem</a:t>
            </a:r>
          </a:p>
        </p:txBody>
      </p:sp>
    </p:spTree>
    <p:extLst>
      <p:ext uri="{BB962C8B-B14F-4D97-AF65-F5344CB8AC3E}">
        <p14:creationId xmlns:p14="http://schemas.microsoft.com/office/powerpoint/2010/main" val="28526794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Az utóbbi évek néhány </a:t>
            </a:r>
            <a:r>
              <a:rPr lang="hu-HU" dirty="0"/>
              <a:t>nagyobb </a:t>
            </a:r>
            <a:r>
              <a:rPr lang="hu-HU" dirty="0" smtClean="0"/>
              <a:t>projektje – I. </a:t>
            </a:r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2628465" y="3651250"/>
            <a:ext cx="20098186" cy="8702676"/>
          </a:xfrm>
        </p:spPr>
        <p:txBody>
          <a:bodyPr>
            <a:normAutofit/>
          </a:bodyPr>
          <a:lstStyle/>
          <a:p>
            <a:r>
              <a:rPr lang="hu-HU" dirty="0" smtClean="0"/>
              <a:t>Klímaváltozás:</a:t>
            </a:r>
          </a:p>
          <a:p>
            <a:pPr lvl="1"/>
            <a:r>
              <a:rPr lang="hu-HU" dirty="0" smtClean="0"/>
              <a:t>Agrárklíma </a:t>
            </a:r>
            <a:r>
              <a:rPr lang="hu-HU" dirty="0"/>
              <a:t>és Agrárklíma 2. – Az előrevetített klímaváltozás hatáselemzése és az alkalmazkodás lehetőségei az erdészeti és </a:t>
            </a:r>
            <a:r>
              <a:rPr lang="hu-HU" dirty="0" smtClean="0"/>
              <a:t>agrárszektorban (TÁMOP 4.2.2.A-11/1/KONV-2012-</a:t>
            </a:r>
            <a:r>
              <a:rPr lang="hu-HU" dirty="0" smtClean="0"/>
              <a:t>0013 és VKSZ-12-1-2013-034)</a:t>
            </a:r>
            <a:endParaRPr lang="hu-HU" dirty="0" smtClean="0"/>
          </a:p>
          <a:p>
            <a:pPr lvl="1"/>
            <a:r>
              <a:rPr lang="hu-HU" dirty="0" smtClean="0"/>
              <a:t>Klímahatás – Az éghajlatváltozás hatásainak komplex vizsgálata és nemzetközi K+F pályázatok előkészítése a NYME-n (TÁMOP-4.2.2.D-15/1/KONV-2015-0023)</a:t>
            </a:r>
          </a:p>
          <a:p>
            <a:r>
              <a:rPr lang="hu-HU" dirty="0" smtClean="0"/>
              <a:t>Folyamatos erdőborítás:</a:t>
            </a:r>
          </a:p>
          <a:p>
            <a:pPr lvl="1"/>
            <a:r>
              <a:rPr lang="hu-HU" dirty="0" smtClean="0"/>
              <a:t>Silva </a:t>
            </a:r>
            <a:r>
              <a:rPr lang="hu-HU" dirty="0"/>
              <a:t>naturalis – A folyamatos erdőborítás megvalósításának ökológiai, konzervációbiológiai, közjóléti és természetvédelmi szempontú </a:t>
            </a:r>
            <a:r>
              <a:rPr lang="hu-HU" dirty="0" smtClean="0"/>
              <a:t>vizsgálata (TÁMOP-4.2.2.A-11/1/KONV-2012-0004)</a:t>
            </a: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2638787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Az utóbbi évek néhány nagyobb projektje – </a:t>
            </a:r>
            <a:r>
              <a:rPr lang="hu-HU" dirty="0" smtClean="0"/>
              <a:t>II.</a:t>
            </a:r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2628465" y="3651250"/>
            <a:ext cx="20098186" cy="8702676"/>
          </a:xfrm>
        </p:spPr>
        <p:txBody>
          <a:bodyPr>
            <a:normAutofit/>
          </a:bodyPr>
          <a:lstStyle/>
          <a:p>
            <a:r>
              <a:rPr lang="hu-HU" dirty="0"/>
              <a:t>ZENFE – Zöld Energia Felsőoktatási </a:t>
            </a:r>
            <a:r>
              <a:rPr lang="hu-HU" dirty="0" smtClean="0"/>
              <a:t>Együttműködés (TÁMOP-4.1.1.C-12/1/KONV-2012-12)</a:t>
            </a:r>
            <a:endParaRPr lang="hu-HU" dirty="0"/>
          </a:p>
          <a:p>
            <a:r>
              <a:rPr lang="hu-HU" dirty="0" smtClean="0"/>
              <a:t>OBELSIK</a:t>
            </a:r>
            <a:r>
              <a:rPr lang="hu-HU" dirty="0"/>
              <a:t>: Akác fajtajelöltek technológiai </a:t>
            </a:r>
            <a:r>
              <a:rPr lang="hu-HU" dirty="0" smtClean="0"/>
              <a:t>kidolgozása (GOP-1.3.1-08/2/2009-0080)</a:t>
            </a:r>
            <a:endParaRPr lang="hu-HU" dirty="0"/>
          </a:p>
          <a:p>
            <a:r>
              <a:rPr lang="hu-HU" dirty="0"/>
              <a:t>INMEIN: Innovatív módszerek a Dunamenti ártéri erdők leltározására és </a:t>
            </a:r>
            <a:r>
              <a:rPr lang="hu-HU" dirty="0" err="1"/>
              <a:t>monitorozására</a:t>
            </a:r>
            <a:r>
              <a:rPr lang="hu-HU" dirty="0"/>
              <a:t> korszerű </a:t>
            </a:r>
            <a:r>
              <a:rPr lang="hu-HU" dirty="0" err="1"/>
              <a:t>korszerű</a:t>
            </a:r>
            <a:r>
              <a:rPr lang="hu-HU" dirty="0"/>
              <a:t> 3D-s távérzékelési technológiák segítségével </a:t>
            </a:r>
          </a:p>
          <a:p>
            <a:r>
              <a:rPr lang="hu-HU" dirty="0"/>
              <a:t>Természetes növényzeti örökség felmérése és összehasonlító elemzése (ország teljes területére kiterjedő, </a:t>
            </a:r>
            <a:r>
              <a:rPr lang="hu-HU" dirty="0" err="1"/>
              <a:t>florisztikai</a:t>
            </a:r>
            <a:r>
              <a:rPr lang="hu-HU" dirty="0"/>
              <a:t>, cönológiai, élőhelyi, természetvédelmi adatbázisok)</a:t>
            </a:r>
          </a:p>
        </p:txBody>
      </p:sp>
    </p:spTree>
    <p:extLst>
      <p:ext uri="{BB962C8B-B14F-4D97-AF65-F5344CB8AC3E}">
        <p14:creationId xmlns:p14="http://schemas.microsoft.com/office/powerpoint/2010/main" val="13758753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Az utóbbi évek néhány </a:t>
            </a:r>
            <a:r>
              <a:rPr lang="hu-HU" dirty="0"/>
              <a:t>nagyobb </a:t>
            </a:r>
            <a:r>
              <a:rPr lang="hu-HU" dirty="0" smtClean="0"/>
              <a:t>projektje – III. </a:t>
            </a:r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2628465" y="3651250"/>
            <a:ext cx="20098186" cy="8702676"/>
          </a:xfrm>
        </p:spPr>
        <p:txBody>
          <a:bodyPr>
            <a:normAutofit/>
          </a:bodyPr>
          <a:lstStyle/>
          <a:p>
            <a:r>
              <a:rPr lang="en-US" dirty="0" err="1" smtClean="0"/>
              <a:t>Nemzetközi</a:t>
            </a:r>
            <a:r>
              <a:rPr lang="en-US" dirty="0" smtClean="0"/>
              <a:t> </a:t>
            </a:r>
            <a:r>
              <a:rPr lang="en-US" dirty="0" err="1" smtClean="0"/>
              <a:t>együttműködésben</a:t>
            </a:r>
            <a:r>
              <a:rPr lang="en-US" dirty="0" smtClean="0"/>
              <a:t> </a:t>
            </a:r>
            <a:r>
              <a:rPr lang="en-US" dirty="0" err="1" smtClean="0"/>
              <a:t>megvalósított</a:t>
            </a:r>
            <a:r>
              <a:rPr lang="en-US" dirty="0" smtClean="0"/>
              <a:t> (EU) </a:t>
            </a:r>
            <a:r>
              <a:rPr lang="en-US" dirty="0" err="1" smtClean="0"/>
              <a:t>projektek</a:t>
            </a:r>
            <a:r>
              <a:rPr lang="en-US" dirty="0" smtClean="0"/>
              <a:t>:</a:t>
            </a:r>
          </a:p>
          <a:p>
            <a:pPr lvl="1"/>
            <a:r>
              <a:rPr lang="en-US" dirty="0" smtClean="0"/>
              <a:t>EVOLTREE</a:t>
            </a:r>
            <a:r>
              <a:rPr lang="hu-HU" dirty="0" smtClean="0"/>
              <a:t> </a:t>
            </a:r>
            <a:r>
              <a:rPr lang="hu-HU" dirty="0"/>
              <a:t>– </a:t>
            </a:r>
            <a:r>
              <a:rPr lang="en-US" dirty="0" err="1"/>
              <a:t>EVOLution</a:t>
            </a:r>
            <a:r>
              <a:rPr lang="en-US" dirty="0"/>
              <a:t> of TREEs as Drivers of Terrestrial Biodiversity</a:t>
            </a:r>
          </a:p>
          <a:p>
            <a:pPr lvl="1"/>
            <a:r>
              <a:rPr lang="en-US" dirty="0"/>
              <a:t>FORGER</a:t>
            </a:r>
            <a:r>
              <a:rPr lang="hu-HU" dirty="0"/>
              <a:t> – </a:t>
            </a:r>
            <a:r>
              <a:rPr lang="en-US" dirty="0"/>
              <a:t>Towards the Sustainable </a:t>
            </a:r>
            <a:r>
              <a:rPr lang="en-US" dirty="0" err="1"/>
              <a:t>Mangement</a:t>
            </a:r>
            <a:r>
              <a:rPr lang="en-US" dirty="0"/>
              <a:t> of </a:t>
            </a:r>
            <a:r>
              <a:rPr lang="en-US" dirty="0" err="1"/>
              <a:t>FORest</a:t>
            </a:r>
            <a:r>
              <a:rPr lang="en-US" dirty="0"/>
              <a:t> </a:t>
            </a:r>
            <a:r>
              <a:rPr lang="en-US" dirty="0" err="1"/>
              <a:t>GEnetic</a:t>
            </a:r>
            <a:r>
              <a:rPr lang="en-US" dirty="0"/>
              <a:t> Resources in Europe</a:t>
            </a:r>
            <a:endParaRPr lang="hu-HU" dirty="0"/>
          </a:p>
          <a:p>
            <a:pPr lvl="1"/>
            <a:r>
              <a:rPr lang="hu-HU" dirty="0"/>
              <a:t>DAISIE – </a:t>
            </a:r>
            <a:r>
              <a:rPr lang="hu-HU" dirty="0" err="1"/>
              <a:t>Delivering</a:t>
            </a:r>
            <a:r>
              <a:rPr lang="hu-HU" dirty="0"/>
              <a:t> </a:t>
            </a:r>
            <a:r>
              <a:rPr lang="hu-HU" dirty="0" err="1"/>
              <a:t>Alien</a:t>
            </a:r>
            <a:r>
              <a:rPr lang="hu-HU" dirty="0"/>
              <a:t> </a:t>
            </a:r>
            <a:r>
              <a:rPr lang="hu-HU" dirty="0" err="1"/>
              <a:t>Invasive</a:t>
            </a:r>
            <a:r>
              <a:rPr lang="hu-HU" dirty="0"/>
              <a:t> Species </a:t>
            </a:r>
            <a:r>
              <a:rPr lang="hu-HU" dirty="0" err="1"/>
              <a:t>Inventories</a:t>
            </a:r>
            <a:r>
              <a:rPr lang="hu-HU" dirty="0"/>
              <a:t> </a:t>
            </a:r>
            <a:r>
              <a:rPr lang="hu-HU" dirty="0" err="1"/>
              <a:t>for</a:t>
            </a:r>
            <a:r>
              <a:rPr lang="hu-HU" dirty="0"/>
              <a:t> Europe</a:t>
            </a:r>
          </a:p>
          <a:p>
            <a:pPr lvl="1"/>
            <a:r>
              <a:rPr lang="en-US" dirty="0"/>
              <a:t>International Co-operative </a:t>
            </a:r>
            <a:r>
              <a:rPr lang="en-US" dirty="0" err="1"/>
              <a:t>Programme</a:t>
            </a:r>
            <a:r>
              <a:rPr lang="en-US" dirty="0"/>
              <a:t> on Assessment and Monitoring of Air Pollution Effects on </a:t>
            </a:r>
            <a:r>
              <a:rPr lang="en-US" dirty="0" smtClean="0"/>
              <a:t>Forests</a:t>
            </a:r>
          </a:p>
          <a:p>
            <a:pPr lvl="1"/>
            <a:r>
              <a:rPr lang="en-US" dirty="0" smtClean="0"/>
              <a:t>…</a:t>
            </a: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37334889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u-HU" dirty="0"/>
              <a:t>Erdőgazdálkodói </a:t>
            </a:r>
            <a:r>
              <a:rPr lang="hu-HU" dirty="0" smtClean="0"/>
              <a:t>megbízások és együttműködések – I.</a:t>
            </a:r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hu-HU" dirty="0" smtClean="0"/>
              <a:t>Klímaváltozás:</a:t>
            </a:r>
          </a:p>
          <a:p>
            <a:pPr lvl="1"/>
            <a:r>
              <a:rPr lang="hu-HU" dirty="0"/>
              <a:t>Klímaváltozás hatása az agrárszektorban (Döntéstámogató rendszer előzetes verziója + adatbázisok) – SEFAG, </a:t>
            </a:r>
            <a:r>
              <a:rPr lang="hu-HU" dirty="0" smtClean="0"/>
              <a:t>Zalaerdő, </a:t>
            </a:r>
            <a:r>
              <a:rPr lang="hu-HU" dirty="0" smtClean="0"/>
              <a:t>Bakonyerdő </a:t>
            </a:r>
          </a:p>
          <a:p>
            <a:r>
              <a:rPr lang="hu-HU" dirty="0" smtClean="0"/>
              <a:t>Termőhelyfeltárás</a:t>
            </a:r>
          </a:p>
          <a:p>
            <a:pPr lvl="1"/>
            <a:r>
              <a:rPr lang="hu-HU" dirty="0" smtClean="0"/>
              <a:t>Talajvizsgálatok (terepi és laboratóriumi) – SEFAG, Bakonyerdő, NEFAG, Mecsekerdő, ...</a:t>
            </a:r>
            <a:endParaRPr lang="hu-HU" dirty="0" smtClean="0"/>
          </a:p>
          <a:p>
            <a:r>
              <a:rPr lang="hu-HU" dirty="0" smtClean="0"/>
              <a:t>Erdőhasználat</a:t>
            </a:r>
            <a:r>
              <a:rPr lang="hu-HU" dirty="0" smtClean="0"/>
              <a:t>:</a:t>
            </a:r>
          </a:p>
          <a:p>
            <a:pPr lvl="1"/>
            <a:r>
              <a:rPr lang="hu-HU" dirty="0" smtClean="0"/>
              <a:t>Biomassza </a:t>
            </a:r>
            <a:r>
              <a:rPr lang="hu-HU" dirty="0"/>
              <a:t>termelés és hasznosítás komplex vizsgálata (Technológiai lánc optimalizálása) – Vérteserdő</a:t>
            </a:r>
          </a:p>
          <a:p>
            <a:pPr lvl="1"/>
            <a:r>
              <a:rPr lang="hu-HU" dirty="0"/>
              <a:t>Erdei melléktermékek hasznosítása (Logisztikai lánc optimalizálása, a különböző melléktermékek hasznosítási feltételeinek vizsgálata) – NEFAG</a:t>
            </a:r>
          </a:p>
          <a:p>
            <a:r>
              <a:rPr lang="hu-HU" dirty="0" smtClean="0"/>
              <a:t>Erdővédelem:</a:t>
            </a:r>
          </a:p>
          <a:p>
            <a:pPr lvl="1"/>
            <a:r>
              <a:rPr lang="hu-HU" dirty="0" smtClean="0"/>
              <a:t>Cserebogarak </a:t>
            </a:r>
            <a:r>
              <a:rPr lang="hu-HU" dirty="0" smtClean="0"/>
              <a:t>elleni védekezési eljárások kidolgozása – SEFAG, Kaszó, Mecsekerdő, </a:t>
            </a:r>
            <a:r>
              <a:rPr lang="hu-HU" dirty="0" smtClean="0"/>
              <a:t>Bakonyerdő, .</a:t>
            </a:r>
            <a:r>
              <a:rPr lang="hu-HU" dirty="0" smtClean="0"/>
              <a:t>..</a:t>
            </a:r>
          </a:p>
        </p:txBody>
      </p:sp>
    </p:spTree>
    <p:extLst>
      <p:ext uri="{BB962C8B-B14F-4D97-AF65-F5344CB8AC3E}">
        <p14:creationId xmlns:p14="http://schemas.microsoft.com/office/powerpoint/2010/main" val="26814983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u-HU" dirty="0"/>
              <a:t>Erdőgazdálkodói </a:t>
            </a:r>
            <a:r>
              <a:rPr lang="hu-HU" dirty="0" smtClean="0"/>
              <a:t>megbízások és együttműködések – II.</a:t>
            </a:r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u-HU" dirty="0" smtClean="0"/>
              <a:t>Erdőrendezés:</a:t>
            </a:r>
          </a:p>
          <a:p>
            <a:pPr lvl="1"/>
            <a:r>
              <a:rPr lang="hu-HU" dirty="0" smtClean="0"/>
              <a:t>Növedékvizsgálatok </a:t>
            </a:r>
            <a:r>
              <a:rPr lang="hu-HU" dirty="0"/>
              <a:t>átalakító és szálaló erdőkben – Pilisi Parkerdő</a:t>
            </a:r>
          </a:p>
          <a:p>
            <a:r>
              <a:rPr lang="hu-HU" dirty="0" smtClean="0"/>
              <a:t>Vagyongazdálkodás:</a:t>
            </a:r>
          </a:p>
          <a:p>
            <a:pPr lvl="1"/>
            <a:r>
              <a:rPr lang="hu-HU" dirty="0" smtClean="0"/>
              <a:t>Állami </a:t>
            </a:r>
            <a:r>
              <a:rPr lang="hu-HU" dirty="0"/>
              <a:t>erdővagyon értékelése – </a:t>
            </a:r>
            <a:r>
              <a:rPr lang="hu-HU" dirty="0" smtClean="0"/>
              <a:t>VERGA</a:t>
            </a:r>
          </a:p>
          <a:p>
            <a:r>
              <a:rPr lang="hu-HU" dirty="0" smtClean="0"/>
              <a:t>Vadgazdálkodás:</a:t>
            </a:r>
          </a:p>
          <a:p>
            <a:pPr lvl="1"/>
            <a:r>
              <a:rPr lang="hu-HU" dirty="0"/>
              <a:t>Vadaskertek komplex </a:t>
            </a:r>
            <a:r>
              <a:rPr lang="hu-HU" dirty="0" smtClean="0"/>
              <a:t>vizsgálata </a:t>
            </a:r>
            <a:r>
              <a:rPr lang="hu-HU" dirty="0"/>
              <a:t>– Gyulaj, KAEG, Szombathelyi Erdészeti Zrt., Zalaerdő, Kaszó, Budapest</a:t>
            </a:r>
          </a:p>
          <a:p>
            <a:pPr lvl="1"/>
            <a:r>
              <a:rPr lang="hu-HU" dirty="0"/>
              <a:t>Szárnyasvad-tenyésztési kísérletek – Gemenc</a:t>
            </a:r>
          </a:p>
          <a:p>
            <a:pPr lvl="1"/>
            <a:r>
              <a:rPr lang="hu-HU" dirty="0"/>
              <a:t>Gímszarvas, dámszarvas és szabadterületi vaddisznó GPS-telemetriai vizsgálata – SEFAG, Kaszó, Bakonyerdő</a:t>
            </a:r>
          </a:p>
          <a:p>
            <a:pPr lvl="1"/>
            <a:r>
              <a:rPr lang="hu-HU" dirty="0"/>
              <a:t>Vadlétszám monitoring eljárás fejlesztése – SEFAG</a:t>
            </a:r>
          </a:p>
          <a:p>
            <a:pPr lvl="1"/>
            <a:r>
              <a:rPr lang="hu-HU" dirty="0"/>
              <a:t>Egységes vadkárbecslő eljárásrend kidolgozása – </a:t>
            </a:r>
            <a:r>
              <a:rPr lang="hu-HU" dirty="0" smtClean="0"/>
              <a:t>SEFAG</a:t>
            </a: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13090140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További együttműködési lehetőségek – I.</a:t>
            </a:r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u-HU" dirty="0" smtClean="0"/>
              <a:t>Műszaki terület (gépesítés, használat, erdőfeltárás)</a:t>
            </a:r>
          </a:p>
          <a:p>
            <a:pPr lvl="1"/>
            <a:r>
              <a:rPr lang="en-US" dirty="0" smtClean="0"/>
              <a:t>G</a:t>
            </a:r>
            <a:r>
              <a:rPr lang="hu-HU" dirty="0" smtClean="0"/>
              <a:t>épfejlesztés (EMKI)</a:t>
            </a:r>
          </a:p>
          <a:p>
            <a:pPr lvl="1"/>
            <a:r>
              <a:rPr lang="hu-HU" dirty="0"/>
              <a:t>Agrár-erdészeti megoldások hazai </a:t>
            </a:r>
            <a:r>
              <a:rPr lang="hu-HU" dirty="0" smtClean="0"/>
              <a:t>alkalmazása (EMKI, KFI)</a:t>
            </a:r>
          </a:p>
          <a:p>
            <a:pPr lvl="1"/>
            <a:r>
              <a:rPr lang="hu-HU" dirty="0" smtClean="0"/>
              <a:t>Apríték- és biomassza termelési </a:t>
            </a:r>
            <a:r>
              <a:rPr lang="hu-HU" dirty="0"/>
              <a:t>rendszerek </a:t>
            </a:r>
            <a:r>
              <a:rPr lang="hu-HU" dirty="0" smtClean="0"/>
              <a:t>technológiai és gazdasági </a:t>
            </a:r>
            <a:r>
              <a:rPr lang="hu-HU" dirty="0" smtClean="0"/>
              <a:t>optimalizálása (EMKI, EVGI)</a:t>
            </a:r>
            <a:endParaRPr lang="hu-HU" dirty="0"/>
          </a:p>
          <a:p>
            <a:pPr lvl="1"/>
            <a:r>
              <a:rPr lang="hu-HU" dirty="0" smtClean="0"/>
              <a:t>Fakitermelési </a:t>
            </a:r>
            <a:r>
              <a:rPr lang="hu-HU" dirty="0" smtClean="0"/>
              <a:t>rendszerek fejlesztése (EMKI</a:t>
            </a:r>
            <a:r>
              <a:rPr lang="hu-HU" dirty="0" smtClean="0"/>
              <a:t>)</a:t>
            </a:r>
          </a:p>
          <a:p>
            <a:pPr lvl="1"/>
            <a:r>
              <a:rPr lang="hu-HU" dirty="0" smtClean="0"/>
              <a:t>Erdészeti utak tervezése, környezeti hatásvizsgálata (KFI, GEVI)</a:t>
            </a:r>
            <a:endParaRPr lang="hu-HU" dirty="0" smtClean="0"/>
          </a:p>
        </p:txBody>
      </p:sp>
    </p:spTree>
    <p:extLst>
      <p:ext uri="{BB962C8B-B14F-4D97-AF65-F5344CB8AC3E}">
        <p14:creationId xmlns:p14="http://schemas.microsoft.com/office/powerpoint/2010/main" val="17407093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Évszámok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u-HU" dirty="0"/>
              <a:t>1808: Erdészeti Tanintézet megalapítása Selmecbányán</a:t>
            </a:r>
          </a:p>
          <a:p>
            <a:r>
              <a:rPr lang="hu-HU" dirty="0"/>
              <a:t>1922: Elfoglalja mai székhelyét Sopronban</a:t>
            </a:r>
          </a:p>
          <a:p>
            <a:r>
              <a:rPr lang="hu-HU" dirty="0"/>
              <a:t>1962: Erdészeti és Faipari Egyetem – Erdőmérnöki </a:t>
            </a:r>
            <a:r>
              <a:rPr lang="hu-HU" dirty="0" smtClean="0"/>
              <a:t>Kar</a:t>
            </a:r>
          </a:p>
          <a:p>
            <a:r>
              <a:rPr lang="hu-HU" dirty="0" smtClean="0"/>
              <a:t>...</a:t>
            </a:r>
          </a:p>
          <a:p>
            <a:r>
              <a:rPr lang="hu-HU" dirty="0" smtClean="0"/>
              <a:t>2017. február 1.: Soproni Egyetem – Erdőmérnöki Kar </a:t>
            </a:r>
            <a:endParaRPr lang="hu-HU" dirty="0"/>
          </a:p>
        </p:txBody>
      </p:sp>
      <p:pic>
        <p:nvPicPr>
          <p:cNvPr id="4" name="Kép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914013" y="3651250"/>
            <a:ext cx="3810000" cy="3810000"/>
          </a:xfrm>
          <a:prstGeom prst="rect">
            <a:avLst/>
          </a:prstGeom>
        </p:spPr>
      </p:pic>
      <p:pic>
        <p:nvPicPr>
          <p:cNvPr id="5" name="Picture 2" descr="http://erdo-mezo.hu/wp-content/uploads/2013/10/nyme_03_thumb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05565" y="8298415"/>
            <a:ext cx="8614853" cy="4478966"/>
          </a:xfrm>
          <a:prstGeom prst="rect">
            <a:avLst/>
          </a:prstGeom>
          <a:noFill/>
          <a:extLst/>
        </p:spPr>
      </p:pic>
    </p:spTree>
    <p:extLst>
      <p:ext uri="{BB962C8B-B14F-4D97-AF65-F5344CB8AC3E}">
        <p14:creationId xmlns:p14="http://schemas.microsoft.com/office/powerpoint/2010/main" val="35354464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További együttműködési lehetőségek – I.</a:t>
            </a:r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u-HU" dirty="0" smtClean="0"/>
              <a:t>Erdőművelés </a:t>
            </a:r>
            <a:r>
              <a:rPr lang="hu-HU" dirty="0" smtClean="0"/>
              <a:t>és erdővédelem</a:t>
            </a:r>
          </a:p>
          <a:p>
            <a:pPr lvl="1"/>
            <a:r>
              <a:rPr lang="en-US" dirty="0" err="1" smtClean="0"/>
              <a:t>Folyamatos</a:t>
            </a:r>
            <a:r>
              <a:rPr lang="en-US" dirty="0" smtClean="0"/>
              <a:t> </a:t>
            </a:r>
            <a:r>
              <a:rPr lang="en-US" dirty="0" err="1" smtClean="0"/>
              <a:t>erdőborítás</a:t>
            </a:r>
            <a:r>
              <a:rPr lang="en-US" dirty="0" smtClean="0"/>
              <a:t>: </a:t>
            </a:r>
            <a:r>
              <a:rPr lang="hu-HU" dirty="0" smtClean="0"/>
              <a:t>különböző </a:t>
            </a:r>
            <a:r>
              <a:rPr lang="hu-HU" dirty="0"/>
              <a:t>üzemmódban kezelt erdőrészletek vizsgálata, lékek regenerációjának </a:t>
            </a:r>
            <a:r>
              <a:rPr lang="hu-HU" dirty="0" smtClean="0"/>
              <a:t>vizsgálata </a:t>
            </a:r>
            <a:r>
              <a:rPr lang="en-US" dirty="0"/>
              <a:t>(NTI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G</a:t>
            </a:r>
            <a:r>
              <a:rPr lang="hu-HU" dirty="0" smtClean="0"/>
              <a:t>azdálkodás védett természeti területeken (EMEVI)</a:t>
            </a:r>
          </a:p>
          <a:p>
            <a:pPr lvl="1"/>
            <a:r>
              <a:rPr lang="hu-HU" dirty="0" smtClean="0"/>
              <a:t>Szaporítóanyag gazdálkodás fejlesztése (EMEVI, EVGI)</a:t>
            </a:r>
          </a:p>
          <a:p>
            <a:pPr lvl="1"/>
            <a:r>
              <a:rPr lang="hu-HU" dirty="0" smtClean="0"/>
              <a:t>Cserebogár elleni védekezési módszerek kidolgozása (EMEVI)</a:t>
            </a:r>
          </a:p>
          <a:p>
            <a:pPr lvl="1"/>
            <a:r>
              <a:rPr lang="en-US" dirty="0" smtClean="0"/>
              <a:t>G</a:t>
            </a:r>
            <a:r>
              <a:rPr lang="hu-HU" dirty="0" smtClean="0"/>
              <a:t>yomkorlátozási technológiák optimalizálása (EMEVI)</a:t>
            </a:r>
          </a:p>
          <a:p>
            <a:pPr lvl="1"/>
            <a:r>
              <a:rPr lang="hu-HU" dirty="0" smtClean="0"/>
              <a:t>I</a:t>
            </a:r>
            <a:r>
              <a:rPr lang="en-US" dirty="0" smtClean="0"/>
              <a:t>n</a:t>
            </a:r>
            <a:r>
              <a:rPr lang="hu-HU" dirty="0" smtClean="0"/>
              <a:t>váziós fafajok elleni védekezési eljárások kidolgozása, optimalizálása (EMEVI, NTI</a:t>
            </a:r>
            <a:r>
              <a:rPr lang="hu-HU" dirty="0" smtClean="0"/>
              <a:t>)</a:t>
            </a: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21511228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További együttműködési lehetőségek – I.</a:t>
            </a:r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u-HU" dirty="0" smtClean="0"/>
              <a:t>Vagyongazdálkodási</a:t>
            </a:r>
            <a:r>
              <a:rPr lang="hu-HU" dirty="0" smtClean="0"/>
              <a:t>, közgazdasági kérdések</a:t>
            </a:r>
          </a:p>
          <a:p>
            <a:pPr lvl="1"/>
            <a:r>
              <a:rPr lang="en-US" dirty="0" err="1" smtClean="0"/>
              <a:t>Á</a:t>
            </a:r>
            <a:r>
              <a:rPr lang="hu-HU" dirty="0" smtClean="0"/>
              <a:t>llami erdővagyon értékelése (EVGI)</a:t>
            </a:r>
          </a:p>
          <a:p>
            <a:pPr lvl="1"/>
            <a:r>
              <a:rPr lang="hu-HU" dirty="0" smtClean="0"/>
              <a:t>Állami </a:t>
            </a:r>
            <a:r>
              <a:rPr lang="hu-HU" dirty="0"/>
              <a:t>erdőgazdaságok ásványvagyonának felmérése, értékelése és számviteli </a:t>
            </a:r>
            <a:r>
              <a:rPr lang="hu-HU" dirty="0" smtClean="0"/>
              <a:t>kezelése (EVGI)</a:t>
            </a:r>
          </a:p>
          <a:p>
            <a:pPr lvl="1"/>
            <a:r>
              <a:rPr lang="hu-HU" dirty="0" smtClean="0"/>
              <a:t>Erdei melléktermék </a:t>
            </a:r>
            <a:r>
              <a:rPr lang="hu-HU" dirty="0" smtClean="0"/>
              <a:t>hasznosítás (EMKI)</a:t>
            </a:r>
          </a:p>
          <a:p>
            <a:pPr lvl="1"/>
            <a:r>
              <a:rPr lang="hu-HU" dirty="0" smtClean="0"/>
              <a:t>Ültetési hálózati kísérletek beállítása, növekedési modellek kalibrálása, adaptálása (EVGI)</a:t>
            </a:r>
          </a:p>
          <a:p>
            <a:pPr lvl="1"/>
            <a:r>
              <a:rPr lang="hu-HU" dirty="0" smtClean="0"/>
              <a:t>Növedékvizsgálatok átlakító és szálaló </a:t>
            </a:r>
            <a:r>
              <a:rPr lang="hu-HU" dirty="0" smtClean="0"/>
              <a:t>erdőben (EVGI)</a:t>
            </a: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39196180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További együttműködési lehetőségek – II.</a:t>
            </a:r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1625600" y="3381384"/>
            <a:ext cx="21101051" cy="8972542"/>
          </a:xfrm>
        </p:spPr>
        <p:txBody>
          <a:bodyPr>
            <a:normAutofit/>
          </a:bodyPr>
          <a:lstStyle/>
          <a:p>
            <a:r>
              <a:rPr lang="hu-HU" dirty="0" smtClean="0"/>
              <a:t>Klímaváltozás</a:t>
            </a:r>
            <a:endParaRPr lang="hu-HU" dirty="0" smtClean="0"/>
          </a:p>
          <a:p>
            <a:pPr lvl="1"/>
            <a:r>
              <a:rPr lang="hu-HU" dirty="0" smtClean="0"/>
              <a:t>Döntéstámogató rendszer kidolgozása, bevezetése, fejlesztése (KFI, GEVI, ...)</a:t>
            </a:r>
          </a:p>
          <a:p>
            <a:pPr lvl="1"/>
            <a:r>
              <a:rPr lang="hu-HU" dirty="0" smtClean="0"/>
              <a:t>Erdei </a:t>
            </a:r>
            <a:r>
              <a:rPr lang="hu-HU" dirty="0"/>
              <a:t>ökoszisztémákat veszélyeztető éghajlati tendenciák elemzése (KFI)</a:t>
            </a:r>
          </a:p>
          <a:p>
            <a:pPr lvl="1"/>
            <a:r>
              <a:rPr lang="hu-HU" dirty="0" smtClean="0"/>
              <a:t>Fás </a:t>
            </a:r>
            <a:r>
              <a:rPr lang="hu-HU" dirty="0"/>
              <a:t>szárú taxonok elterjedése és a klíma kapcsolata </a:t>
            </a:r>
            <a:r>
              <a:rPr lang="hu-HU" dirty="0" smtClean="0"/>
              <a:t>Magyarországon (NTI)</a:t>
            </a:r>
            <a:endParaRPr lang="hu-HU" dirty="0"/>
          </a:p>
          <a:p>
            <a:pPr lvl="1"/>
            <a:r>
              <a:rPr lang="hu-HU" dirty="0"/>
              <a:t>Potenciális természetes erdőtársulások jelenlegi és jövőbeli elterjedésének vizsgálata a klímaváltozással </a:t>
            </a:r>
            <a:r>
              <a:rPr lang="hu-HU" dirty="0" smtClean="0"/>
              <a:t>összefüggésben (NTI)</a:t>
            </a:r>
            <a:endParaRPr lang="hu-HU" dirty="0"/>
          </a:p>
          <a:p>
            <a:pPr lvl="1"/>
            <a:r>
              <a:rPr lang="hu-HU" dirty="0"/>
              <a:t>Hidrológiai feltételek változásának elemzése, </a:t>
            </a:r>
            <a:r>
              <a:rPr lang="hu-HU" dirty="0" smtClean="0"/>
              <a:t>hatásvizsgálata (GEVI)</a:t>
            </a:r>
          </a:p>
          <a:p>
            <a:r>
              <a:rPr lang="hu-HU" dirty="0" smtClean="0"/>
              <a:t>Termőhely</a:t>
            </a:r>
          </a:p>
          <a:p>
            <a:pPr lvl="1"/>
            <a:r>
              <a:rPr lang="hu-HU" dirty="0"/>
              <a:t>Agrár-erdészeti megoldások hazai </a:t>
            </a:r>
            <a:r>
              <a:rPr lang="hu-HU" dirty="0" smtClean="0"/>
              <a:t>alkalmazása (KFI, EVGI, EMKI)</a:t>
            </a:r>
          </a:p>
          <a:p>
            <a:pPr lvl="1"/>
            <a:r>
              <a:rPr lang="hu-HU" dirty="0"/>
              <a:t>A hazai erdészeti termőhelyosztályozás megújításának </a:t>
            </a:r>
            <a:r>
              <a:rPr lang="hu-HU" dirty="0" smtClean="0"/>
              <a:t>lehetősége (KFI)</a:t>
            </a:r>
            <a:endParaRPr lang="hu-HU" dirty="0"/>
          </a:p>
          <a:p>
            <a:pPr lvl="1"/>
            <a:r>
              <a:rPr lang="hu-HU" dirty="0"/>
              <a:t>Energetikai ültetvények </a:t>
            </a:r>
            <a:r>
              <a:rPr lang="hu-HU" dirty="0" smtClean="0"/>
              <a:t>hozamvizsgálata (EMKI, KFI)</a:t>
            </a:r>
            <a:endParaRPr lang="hu-HU" dirty="0"/>
          </a:p>
          <a:p>
            <a:pPr lvl="1"/>
            <a:endParaRPr lang="hu-HU" dirty="0" smtClean="0"/>
          </a:p>
        </p:txBody>
      </p:sp>
    </p:spTree>
    <p:extLst>
      <p:ext uri="{BB962C8B-B14F-4D97-AF65-F5344CB8AC3E}">
        <p14:creationId xmlns:p14="http://schemas.microsoft.com/office/powerpoint/2010/main" val="18042743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További együttműködési lehetőségek – III.</a:t>
            </a:r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1625600" y="3381384"/>
            <a:ext cx="21101051" cy="8972542"/>
          </a:xfrm>
        </p:spPr>
        <p:txBody>
          <a:bodyPr>
            <a:normAutofit lnSpcReduction="10000"/>
          </a:bodyPr>
          <a:lstStyle/>
          <a:p>
            <a:r>
              <a:rPr lang="hu-HU" dirty="0" smtClean="0"/>
              <a:t>Környezetvédelem</a:t>
            </a:r>
          </a:p>
          <a:p>
            <a:pPr lvl="1"/>
            <a:r>
              <a:rPr lang="hu-HU" dirty="0" smtClean="0"/>
              <a:t>Környezeti hatásvizsgálatok (KFI)</a:t>
            </a:r>
          </a:p>
          <a:p>
            <a:pPr lvl="1"/>
            <a:r>
              <a:rPr lang="hu-HU" dirty="0" smtClean="0"/>
              <a:t>Biomonitoring mézelő méhekkel (EMEVI, KI)</a:t>
            </a:r>
          </a:p>
          <a:p>
            <a:r>
              <a:rPr lang="en-US" dirty="0" smtClean="0"/>
              <a:t>T</a:t>
            </a:r>
            <a:r>
              <a:rPr lang="hu-HU" dirty="0" smtClean="0"/>
              <a:t>ermészetvédelem</a:t>
            </a:r>
          </a:p>
          <a:p>
            <a:pPr lvl="1"/>
            <a:r>
              <a:rPr lang="hu-HU" dirty="0"/>
              <a:t>Közösségi jelentőségű, illetve védett és fokozottan védett állatfajok felmérése és </a:t>
            </a:r>
            <a:r>
              <a:rPr lang="hu-HU" dirty="0" smtClean="0"/>
              <a:t>monitoringja (VGGI, EMEVI)</a:t>
            </a:r>
          </a:p>
          <a:p>
            <a:pPr lvl="1"/>
            <a:r>
              <a:rPr lang="hu-HU" dirty="0" smtClean="0"/>
              <a:t>Natura2000 hatásbecslés és hatásvizsgálatok (KFI, EMEVI, NTI)</a:t>
            </a:r>
            <a:endParaRPr lang="hu-HU" dirty="0"/>
          </a:p>
          <a:p>
            <a:r>
              <a:rPr lang="hu-HU" dirty="0" smtClean="0"/>
              <a:t>Vadgazdálkodás</a:t>
            </a:r>
          </a:p>
          <a:p>
            <a:pPr lvl="1"/>
            <a:r>
              <a:rPr lang="hu-HU" dirty="0"/>
              <a:t>Vadaskertek komplex </a:t>
            </a:r>
            <a:r>
              <a:rPr lang="hu-HU" dirty="0" smtClean="0"/>
              <a:t>vizsgálata (VGGI)</a:t>
            </a:r>
            <a:endParaRPr lang="hu-HU" dirty="0" smtClean="0"/>
          </a:p>
          <a:p>
            <a:pPr lvl="1"/>
            <a:r>
              <a:rPr lang="hu-HU" dirty="0" smtClean="0"/>
              <a:t>Szárnyasvad</a:t>
            </a:r>
            <a:r>
              <a:rPr lang="hu-HU" dirty="0"/>
              <a:t>-tenyésztési </a:t>
            </a:r>
            <a:r>
              <a:rPr lang="hu-HU" dirty="0" smtClean="0"/>
              <a:t>kísérletek (VGGI)</a:t>
            </a:r>
            <a:endParaRPr lang="hu-HU" dirty="0"/>
          </a:p>
          <a:p>
            <a:pPr lvl="1"/>
            <a:r>
              <a:rPr lang="hu-HU" dirty="0" smtClean="0"/>
              <a:t>Vadfajok mozgásterületének meghatározása </a:t>
            </a:r>
            <a:r>
              <a:rPr lang="hu-HU" dirty="0"/>
              <a:t>GPS-</a:t>
            </a:r>
            <a:r>
              <a:rPr lang="hu-HU" dirty="0" smtClean="0"/>
              <a:t>telemetriával (VGGI)</a:t>
            </a:r>
            <a:endParaRPr lang="hu-HU" dirty="0"/>
          </a:p>
          <a:p>
            <a:pPr lvl="1"/>
            <a:r>
              <a:rPr lang="hu-HU" dirty="0"/>
              <a:t>Vadlétszám monitoring eljárás </a:t>
            </a:r>
            <a:r>
              <a:rPr lang="hu-HU" dirty="0" smtClean="0"/>
              <a:t>fejlesztése (VGGI)</a:t>
            </a:r>
            <a:endParaRPr lang="hu-HU" dirty="0"/>
          </a:p>
          <a:p>
            <a:pPr lvl="1"/>
            <a:r>
              <a:rPr lang="hu-HU" dirty="0"/>
              <a:t>Egységes vadkárbecslő eljárásrend </a:t>
            </a:r>
            <a:r>
              <a:rPr lang="hu-HU" dirty="0" smtClean="0"/>
              <a:t>kidolgozása (VGGI)</a:t>
            </a:r>
            <a:endParaRPr lang="hu-HU" dirty="0"/>
          </a:p>
          <a:p>
            <a:pPr lvl="1"/>
            <a:endParaRPr lang="hu-HU" dirty="0" smtClean="0"/>
          </a:p>
        </p:txBody>
      </p:sp>
    </p:spTree>
    <p:extLst>
      <p:ext uri="{BB962C8B-B14F-4D97-AF65-F5344CB8AC3E}">
        <p14:creationId xmlns:p14="http://schemas.microsoft.com/office/powerpoint/2010/main" val="20160821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u-HU" dirty="0" smtClean="0"/>
              <a:t>Kutatást befolyásoló tényezők</a:t>
            </a:r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u-HU" dirty="0" smtClean="0"/>
              <a:t>Források rendelkezésre állása</a:t>
            </a:r>
          </a:p>
          <a:p>
            <a:r>
              <a:rPr lang="hu-HU" dirty="0" smtClean="0"/>
              <a:t>Problémafelvetés</a:t>
            </a:r>
            <a:endParaRPr lang="hu-HU" dirty="0" smtClean="0"/>
          </a:p>
          <a:p>
            <a:r>
              <a:rPr lang="en-US" dirty="0" smtClean="0"/>
              <a:t>O</a:t>
            </a:r>
            <a:r>
              <a:rPr lang="hu-HU" dirty="0" err="1" smtClean="0"/>
              <a:t>ktatási</a:t>
            </a:r>
            <a:r>
              <a:rPr lang="hu-HU" dirty="0" smtClean="0"/>
              <a:t> feladatok</a:t>
            </a:r>
          </a:p>
          <a:p>
            <a:endParaRPr lang="hu-HU" dirty="0"/>
          </a:p>
          <a:p>
            <a:r>
              <a:rPr lang="hu-HU" dirty="0" smtClean="0"/>
              <a:t>Pályázati bizonytalanság (egyszer hopp, ...)</a:t>
            </a:r>
          </a:p>
          <a:p>
            <a:r>
              <a:rPr lang="hu-HU" dirty="0" smtClean="0"/>
              <a:t>Megbízások hullámzó száma és </a:t>
            </a:r>
            <a:r>
              <a:rPr lang="hu-HU" dirty="0" smtClean="0"/>
              <a:t>volumene</a:t>
            </a:r>
            <a:endParaRPr lang="hu-HU" dirty="0" smtClean="0">
              <a:solidFill>
                <a:srgbClr val="FF0000"/>
              </a:solidFill>
            </a:endParaRPr>
          </a:p>
          <a:p>
            <a:r>
              <a:rPr lang="hu-HU" dirty="0" smtClean="0"/>
              <a:t>F</a:t>
            </a:r>
            <a:r>
              <a:rPr lang="hu-HU" dirty="0" smtClean="0"/>
              <a:t>elhasználhatóság folyamamtosan változó feltételrendszere</a:t>
            </a:r>
            <a:endParaRPr lang="hu-HU" dirty="0" smtClean="0"/>
          </a:p>
          <a:p>
            <a:endParaRPr lang="hu-HU" dirty="0"/>
          </a:p>
          <a:p>
            <a:r>
              <a:rPr lang="hu-HU" dirty="0" smtClean="0"/>
              <a:t>Egyetemi/Kari átalakulás... </a:t>
            </a:r>
            <a:r>
              <a:rPr lang="hu-HU" dirty="0" smtClean="0"/>
              <a:t>(LKK, SKK, ...)</a:t>
            </a: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92593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Összefoglalás – EMK kutatások</a:t>
            </a:r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hu-HU" dirty="0" smtClean="0"/>
              <a:t>Múlt:</a:t>
            </a:r>
          </a:p>
          <a:p>
            <a:pPr lvl="1"/>
            <a:r>
              <a:rPr lang="en-US" dirty="0" smtClean="0"/>
              <a:t>K</a:t>
            </a:r>
            <a:r>
              <a:rPr lang="hu-HU" dirty="0" smtClean="0"/>
              <a:t>lasszikus erdészeti </a:t>
            </a:r>
            <a:r>
              <a:rPr lang="hu-HU" dirty="0" smtClean="0"/>
              <a:t>területek dominanciája</a:t>
            </a:r>
            <a:endParaRPr lang="hu-HU" dirty="0" smtClean="0"/>
          </a:p>
          <a:p>
            <a:pPr lvl="1"/>
            <a:r>
              <a:rPr lang="en-US" dirty="0" smtClean="0"/>
              <a:t>P</a:t>
            </a:r>
            <a:r>
              <a:rPr lang="hu-HU" dirty="0" smtClean="0"/>
              <a:t>eremterületeken aktív/úttörő kezdeményezések (pl. </a:t>
            </a:r>
            <a:r>
              <a:rPr lang="hu-HU" dirty="0" smtClean="0"/>
              <a:t>természetvédelem)</a:t>
            </a:r>
          </a:p>
          <a:p>
            <a:pPr lvl="1"/>
            <a:r>
              <a:rPr lang="en-US" dirty="0" smtClean="0"/>
              <a:t>D</a:t>
            </a:r>
            <a:r>
              <a:rPr lang="hu-HU" dirty="0" smtClean="0"/>
              <a:t>ominánsan országhatáron belüli aktivitás</a:t>
            </a:r>
            <a:endParaRPr lang="hu-HU" dirty="0" smtClean="0"/>
          </a:p>
          <a:p>
            <a:pPr lvl="1"/>
            <a:r>
              <a:rPr lang="en-US" dirty="0" smtClean="0"/>
              <a:t>J</a:t>
            </a:r>
            <a:r>
              <a:rPr lang="hu-HU" dirty="0" smtClean="0"/>
              <a:t>elentős/mindennapi kapcsolat az erdészeti gyakorlattal</a:t>
            </a:r>
          </a:p>
          <a:p>
            <a:pPr lvl="1"/>
            <a:endParaRPr lang="hu-HU" dirty="0"/>
          </a:p>
          <a:p>
            <a:r>
              <a:rPr lang="hu-HU" dirty="0" smtClean="0"/>
              <a:t>Jelen:</a:t>
            </a:r>
          </a:p>
          <a:p>
            <a:pPr lvl="1"/>
            <a:r>
              <a:rPr lang="en-US" dirty="0" err="1" smtClean="0"/>
              <a:t>Szélesedő</a:t>
            </a:r>
            <a:r>
              <a:rPr lang="en-US" dirty="0" smtClean="0"/>
              <a:t> </a:t>
            </a:r>
            <a:r>
              <a:rPr lang="en-US" dirty="0" err="1" smtClean="0"/>
              <a:t>aktivitási</a:t>
            </a:r>
            <a:r>
              <a:rPr lang="en-US" dirty="0" smtClean="0"/>
              <a:t> </a:t>
            </a:r>
            <a:r>
              <a:rPr lang="en-US" dirty="0" err="1" smtClean="0"/>
              <a:t>területek</a:t>
            </a:r>
            <a:endParaRPr lang="en-US" dirty="0" smtClean="0"/>
          </a:p>
          <a:p>
            <a:pPr lvl="1"/>
            <a:r>
              <a:rPr lang="en-US" dirty="0" smtClean="0"/>
              <a:t>N</a:t>
            </a:r>
            <a:r>
              <a:rPr lang="hu-HU" dirty="0" smtClean="0"/>
              <a:t>agy </a:t>
            </a:r>
            <a:r>
              <a:rPr lang="hu-HU" dirty="0" smtClean="0"/>
              <a:t>pályázatok </a:t>
            </a:r>
          </a:p>
          <a:p>
            <a:pPr lvl="1"/>
            <a:r>
              <a:rPr lang="en-US" dirty="0" smtClean="0"/>
              <a:t>N</a:t>
            </a:r>
            <a:r>
              <a:rPr lang="hu-HU" dirty="0" smtClean="0"/>
              <a:t>emzetköziesedés</a:t>
            </a:r>
          </a:p>
          <a:p>
            <a:pPr lvl="1"/>
            <a:r>
              <a:rPr lang="en-US" dirty="0" smtClean="0"/>
              <a:t>A </a:t>
            </a:r>
            <a:r>
              <a:rPr lang="en-US" dirty="0" err="1" smtClean="0"/>
              <a:t>gyakorlattal</a:t>
            </a:r>
            <a:r>
              <a:rPr lang="en-US" dirty="0" smtClean="0"/>
              <a:t> </a:t>
            </a:r>
            <a:r>
              <a:rPr lang="en-US" dirty="0" err="1" smtClean="0"/>
              <a:t>való</a:t>
            </a:r>
            <a:r>
              <a:rPr lang="en-US" dirty="0" smtClean="0"/>
              <a:t> </a:t>
            </a:r>
            <a:r>
              <a:rPr lang="en-US" dirty="0" err="1" smtClean="0"/>
              <a:t>kacsolatok</a:t>
            </a:r>
            <a:r>
              <a:rPr lang="en-US" dirty="0" smtClean="0"/>
              <a:t> </a:t>
            </a:r>
            <a:r>
              <a:rPr lang="en-US" dirty="0" err="1" smtClean="0"/>
              <a:t>átalakulása</a:t>
            </a:r>
            <a:endParaRPr lang="hu-HU" dirty="0" smtClean="0"/>
          </a:p>
          <a:p>
            <a:pPr lvl="1"/>
            <a:endParaRPr lang="hu-HU" dirty="0"/>
          </a:p>
          <a:p>
            <a:r>
              <a:rPr lang="hu-HU" dirty="0" smtClean="0"/>
              <a:t>Jövő:</a:t>
            </a:r>
          </a:p>
          <a:p>
            <a:pPr lvl="1"/>
            <a:r>
              <a:rPr lang="hu-HU" dirty="0" smtClean="0"/>
              <a:t>Nemzetközi versenyben </a:t>
            </a:r>
            <a:r>
              <a:rPr lang="hu-HU" dirty="0" smtClean="0"/>
              <a:t>kell(ene) </a:t>
            </a:r>
            <a:r>
              <a:rPr lang="hu-HU" dirty="0" smtClean="0"/>
              <a:t>helytállni</a:t>
            </a:r>
          </a:p>
          <a:p>
            <a:pPr lvl="1"/>
            <a:r>
              <a:rPr lang="en-US" dirty="0" smtClean="0"/>
              <a:t>H</a:t>
            </a:r>
            <a:r>
              <a:rPr lang="hu-HU" dirty="0" smtClean="0"/>
              <a:t>azai erdőgazdálkodókkal, igazgatással meglévő kapcsolatok erősítése</a:t>
            </a:r>
          </a:p>
          <a:p>
            <a:pPr lvl="1"/>
            <a:r>
              <a:rPr lang="hu-HU" dirty="0" smtClean="0"/>
              <a:t>??????</a:t>
            </a: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9444738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Kérdések és észrevételek:</a:t>
            </a:r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n-US" smtClean="0">
              <a:hlinkClick r:id="rId2"/>
            </a:endParaRPr>
          </a:p>
          <a:p>
            <a:pPr marL="0" indent="0">
              <a:buNone/>
            </a:pPr>
            <a:r>
              <a:rPr lang="en-US" dirty="0" smtClean="0">
                <a:hlinkClick r:id="rId2"/>
              </a:rPr>
              <a:t>l</a:t>
            </a:r>
            <a:r>
              <a:rPr lang="hu-HU" dirty="0" smtClean="0">
                <a:hlinkClick r:id="rId2"/>
              </a:rPr>
              <a:t>akatos.ferenc@nyme.hu</a:t>
            </a:r>
            <a:r>
              <a:rPr lang="hu-HU" dirty="0" smtClean="0"/>
              <a:t> vagy </a:t>
            </a:r>
            <a:r>
              <a:rPr lang="hu-HU" dirty="0" smtClean="0">
                <a:hlinkClick r:id="rId3"/>
              </a:rPr>
              <a:t>emk-dekani@nyme.hu</a:t>
            </a:r>
            <a:endParaRPr lang="hu-HU" dirty="0" smtClean="0"/>
          </a:p>
          <a:p>
            <a:pPr marL="0" indent="0">
              <a:buNone/>
            </a:pPr>
            <a:endParaRPr lang="hu-HU" dirty="0" smtClean="0"/>
          </a:p>
          <a:p>
            <a:pPr marL="0" indent="0">
              <a:buNone/>
            </a:pPr>
            <a:endParaRPr lang="hu-HU" dirty="0"/>
          </a:p>
          <a:p>
            <a:pPr marL="0" indent="0">
              <a:buNone/>
            </a:pPr>
            <a:r>
              <a:rPr lang="hu-HU" dirty="0" smtClean="0"/>
              <a:t>Postacím:</a:t>
            </a:r>
          </a:p>
          <a:p>
            <a:pPr marL="0" indent="0">
              <a:buNone/>
            </a:pPr>
            <a:r>
              <a:rPr lang="hu-HU" dirty="0" smtClean="0"/>
              <a:t>Nyugat-magyarországi/Soproni Egyetem</a:t>
            </a:r>
          </a:p>
          <a:p>
            <a:pPr marL="0" indent="0">
              <a:buNone/>
            </a:pPr>
            <a:r>
              <a:rPr lang="hu-HU" dirty="0" smtClean="0"/>
              <a:t>Erdőmérnöki Kar </a:t>
            </a:r>
          </a:p>
          <a:p>
            <a:pPr marL="0" indent="0">
              <a:buNone/>
            </a:pPr>
            <a:r>
              <a:rPr lang="hu-HU" dirty="0" smtClean="0"/>
              <a:t>9400 Sopron</a:t>
            </a:r>
          </a:p>
          <a:p>
            <a:pPr marL="0" indent="0">
              <a:buNone/>
            </a:pPr>
            <a:r>
              <a:rPr lang="hu-HU" dirty="0" smtClean="0"/>
              <a:t>Bajcsy-Zs. u. 4.</a:t>
            </a: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29994581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24377651" cy="13716000"/>
          </a:xfrm>
          <a:prstGeom prst="rect">
            <a:avLst/>
          </a:prstGeom>
          <a:gradFill>
            <a:gsLst>
              <a:gs pos="0">
                <a:srgbClr val="A58B5C"/>
              </a:gs>
              <a:gs pos="72000">
                <a:srgbClr val="766341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B78B02"/>
              </a:solidFill>
            </a:endParaRPr>
          </a:p>
        </p:txBody>
      </p:sp>
      <p:sp>
        <p:nvSpPr>
          <p:cNvPr id="2" name="Téglalap 1"/>
          <p:cNvSpPr/>
          <p:nvPr/>
        </p:nvSpPr>
        <p:spPr>
          <a:xfrm>
            <a:off x="10785764" y="0"/>
            <a:ext cx="2992581" cy="3886200"/>
          </a:xfrm>
          <a:prstGeom prst="rect">
            <a:avLst/>
          </a:prstGeom>
          <a:solidFill>
            <a:srgbClr val="CDBEA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13" name="TextBox 12"/>
          <p:cNvSpPr txBox="1"/>
          <p:nvPr/>
        </p:nvSpPr>
        <p:spPr>
          <a:xfrm>
            <a:off x="0" y="6515100"/>
            <a:ext cx="24377650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11500" dirty="0">
                <a:solidFill>
                  <a:schemeClr val="bg1"/>
                </a:solidFill>
                <a:latin typeface="Totfalusi Antiqua" panose="02000504080000020003" pitchFamily="2" charset="-18"/>
                <a:ea typeface="Lato" charset="0"/>
                <a:cs typeface="Lato" charset="0"/>
              </a:rPr>
              <a:t>Köszönöm a figyelmet!</a:t>
            </a:r>
            <a:endParaRPr lang="en-US" sz="6500" dirty="0">
              <a:solidFill>
                <a:schemeClr val="bg1"/>
              </a:solidFill>
              <a:latin typeface="Totfalusi Antiqua" panose="02000504080000020003" pitchFamily="2" charset="-18"/>
              <a:ea typeface="Lato" charset="0"/>
              <a:cs typeface="Lato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61805" y="1004508"/>
            <a:ext cx="1840498" cy="24068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21677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Szervezeti </a:t>
            </a:r>
            <a:r>
              <a:rPr lang="hu-HU" dirty="0" smtClean="0"/>
              <a:t>egységek – Intézetek I.</a:t>
            </a:r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hu-HU" dirty="0" smtClean="0"/>
              <a:t>Erdészeti</a:t>
            </a:r>
            <a:r>
              <a:rPr lang="hu-HU" dirty="0"/>
              <a:t>-műszaki és Környezettechnikai </a:t>
            </a:r>
            <a:r>
              <a:rPr lang="hu-HU" dirty="0" smtClean="0"/>
              <a:t>Intézet (EMKI – Czupy Imre)</a:t>
            </a:r>
          </a:p>
          <a:p>
            <a:pPr lvl="1"/>
            <a:r>
              <a:rPr lang="hu-HU" dirty="0" smtClean="0"/>
              <a:t>Géptani Tanszék</a:t>
            </a:r>
          </a:p>
          <a:p>
            <a:pPr lvl="2"/>
            <a:r>
              <a:rPr lang="hu-HU" dirty="0" smtClean="0"/>
              <a:t>Dr. Káldy József Erdőgépfejlesztő Központ</a:t>
            </a:r>
          </a:p>
          <a:p>
            <a:pPr lvl="1"/>
            <a:r>
              <a:rPr lang="hu-HU" dirty="0" smtClean="0"/>
              <a:t>Erdőhasználati Tanszék</a:t>
            </a:r>
          </a:p>
          <a:p>
            <a:pPr lvl="1"/>
            <a:r>
              <a:rPr lang="hu-HU" dirty="0" smtClean="0"/>
              <a:t>Energetikai Tanszék</a:t>
            </a:r>
            <a:endParaRPr lang="hu-HU" dirty="0"/>
          </a:p>
          <a:p>
            <a:r>
              <a:rPr lang="hu-HU" dirty="0"/>
              <a:t>Erdőművelési és Erdővédelmi </a:t>
            </a:r>
            <a:r>
              <a:rPr lang="hu-HU" dirty="0" smtClean="0"/>
              <a:t>Intézet (EMEVI – Lakatos Ferenc)</a:t>
            </a:r>
          </a:p>
          <a:p>
            <a:pPr lvl="1"/>
            <a:r>
              <a:rPr lang="hu-HU" dirty="0" smtClean="0"/>
              <a:t>Erdőművelés Tanszék</a:t>
            </a:r>
          </a:p>
          <a:p>
            <a:pPr lvl="1"/>
            <a:r>
              <a:rPr lang="hu-HU" dirty="0" smtClean="0"/>
              <a:t>Erdővédelem Tanszék</a:t>
            </a:r>
            <a:endParaRPr lang="hu-HU" dirty="0"/>
          </a:p>
          <a:p>
            <a:r>
              <a:rPr lang="hu-HU" dirty="0"/>
              <a:t>Erdővagyon-gazdálkodási és Vidékfejlesztési </a:t>
            </a:r>
            <a:r>
              <a:rPr lang="hu-HU" dirty="0" smtClean="0"/>
              <a:t>Intézet (EVGI – Jáger László)</a:t>
            </a:r>
          </a:p>
          <a:p>
            <a:pPr lvl="1"/>
            <a:r>
              <a:rPr lang="hu-HU" dirty="0" smtClean="0"/>
              <a:t>Erdőrendezéstani Tanszék</a:t>
            </a:r>
          </a:p>
          <a:p>
            <a:pPr lvl="1"/>
            <a:r>
              <a:rPr lang="hu-HU" dirty="0" smtClean="0"/>
              <a:t>Erdészeti Politikai és Ökonómiai Tanszék</a:t>
            </a:r>
          </a:p>
          <a:p>
            <a:pPr lvl="1"/>
            <a:r>
              <a:rPr lang="hu-HU" dirty="0" smtClean="0"/>
              <a:t>Tájtudományi és Vidékfejlesztési Tanszék</a:t>
            </a: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41015701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Szervezeti </a:t>
            </a:r>
            <a:r>
              <a:rPr lang="hu-HU" dirty="0" smtClean="0"/>
              <a:t>egységek – Intézetek II.</a:t>
            </a:r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hu-HU" dirty="0" smtClean="0"/>
              <a:t>Geomatikai</a:t>
            </a:r>
            <a:r>
              <a:rPr lang="hu-HU" dirty="0"/>
              <a:t>, Erdőfeltárási és Vízgazdálkodási </a:t>
            </a:r>
            <a:r>
              <a:rPr lang="hu-HU" dirty="0" smtClean="0"/>
              <a:t>Intézet (GEVI – Péterfalvi József)</a:t>
            </a:r>
          </a:p>
          <a:p>
            <a:pPr lvl="1"/>
            <a:r>
              <a:rPr lang="hu-HU" dirty="0" smtClean="0"/>
              <a:t>Földmérési és Távérzékelési Tanszék</a:t>
            </a:r>
          </a:p>
          <a:p>
            <a:pPr lvl="1"/>
            <a:r>
              <a:rPr lang="hu-HU" dirty="0" smtClean="0"/>
              <a:t>Erdőfeltárási Tanszék</a:t>
            </a:r>
          </a:p>
          <a:p>
            <a:pPr lvl="1"/>
            <a:r>
              <a:rPr lang="hu-HU" dirty="0" smtClean="0"/>
              <a:t>Vízgazdálkodási Tanszék</a:t>
            </a:r>
            <a:endParaRPr lang="hu-HU" dirty="0"/>
          </a:p>
          <a:p>
            <a:r>
              <a:rPr lang="hu-HU" dirty="0" smtClean="0"/>
              <a:t>Kémiai Intézet (KI – Rétfalvi Tamás)</a:t>
            </a:r>
            <a:endParaRPr lang="hu-HU" dirty="0"/>
          </a:p>
          <a:p>
            <a:r>
              <a:rPr lang="hu-HU" dirty="0"/>
              <a:t>Környezet- és Földtudományi </a:t>
            </a:r>
            <a:r>
              <a:rPr lang="hu-HU" dirty="0" smtClean="0"/>
              <a:t>Intézet (KFI – Bidló András)</a:t>
            </a:r>
          </a:p>
          <a:p>
            <a:pPr lvl="1"/>
            <a:r>
              <a:rPr lang="hu-HU" dirty="0" smtClean="0"/>
              <a:t>Termőhelyismerettani Tanszék</a:t>
            </a:r>
          </a:p>
          <a:p>
            <a:pPr lvl="1"/>
            <a:r>
              <a:rPr lang="hu-HU" dirty="0" smtClean="0"/>
              <a:t>Ökológiai és Bioklímatológiai Tanszék</a:t>
            </a:r>
          </a:p>
          <a:p>
            <a:pPr lvl="1"/>
            <a:r>
              <a:rPr lang="hu-HU" dirty="0" smtClean="0"/>
              <a:t>Környezetvédelmi Tanszék</a:t>
            </a:r>
          </a:p>
          <a:p>
            <a:pPr lvl="1"/>
            <a:r>
              <a:rPr lang="hu-HU" dirty="0" smtClean="0"/>
              <a:t>Földtudományi Tanszék</a:t>
            </a:r>
            <a:endParaRPr lang="hu-HU" dirty="0"/>
          </a:p>
          <a:p>
            <a:r>
              <a:rPr lang="hu-HU" dirty="0"/>
              <a:t>Matematikai </a:t>
            </a:r>
            <a:r>
              <a:rPr lang="hu-HU" dirty="0" smtClean="0"/>
              <a:t>Intézet (MI – Szalay László)</a:t>
            </a: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17737911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Szervezeti </a:t>
            </a:r>
            <a:r>
              <a:rPr lang="hu-HU" dirty="0" smtClean="0"/>
              <a:t>egységek – Intézetek III.</a:t>
            </a:r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u-HU" dirty="0" smtClean="0"/>
              <a:t>Növénytani </a:t>
            </a:r>
            <a:r>
              <a:rPr lang="hu-HU" dirty="0"/>
              <a:t>és Természetvédelmi </a:t>
            </a:r>
            <a:r>
              <a:rPr lang="hu-HU" dirty="0" smtClean="0"/>
              <a:t>Intézet (NTI – Bartha Dénes)</a:t>
            </a:r>
            <a:endParaRPr lang="hu-HU" dirty="0"/>
          </a:p>
          <a:p>
            <a:r>
              <a:rPr lang="hu-HU" dirty="0"/>
              <a:t>Vadgazdálkodási és Gerinces Állattani </a:t>
            </a:r>
            <a:r>
              <a:rPr lang="hu-HU" dirty="0" smtClean="0"/>
              <a:t>Intézet (VGGI – Faragó Sándor)</a:t>
            </a:r>
            <a:endParaRPr lang="hu-HU" dirty="0"/>
          </a:p>
          <a:p>
            <a:endParaRPr lang="hu-HU" sz="1500" dirty="0"/>
          </a:p>
          <a:p>
            <a:endParaRPr lang="hu-HU" dirty="0" smtClean="0"/>
          </a:p>
          <a:p>
            <a:r>
              <a:rPr lang="hu-HU" dirty="0" smtClean="0"/>
              <a:t>Idegen </a:t>
            </a:r>
            <a:r>
              <a:rPr lang="hu-HU" dirty="0"/>
              <a:t>Nyelvi </a:t>
            </a:r>
            <a:r>
              <a:rPr lang="hu-HU" dirty="0" smtClean="0"/>
              <a:t>Központ (INYK – Dékány Zsigmond)</a:t>
            </a:r>
          </a:p>
          <a:p>
            <a:r>
              <a:rPr lang="hu-HU" dirty="0" smtClean="0"/>
              <a:t>Egyetemi </a:t>
            </a:r>
            <a:r>
              <a:rPr lang="hu-HU" dirty="0"/>
              <a:t>Élő Növénygyűjtemény (Botanikus </a:t>
            </a:r>
            <a:r>
              <a:rPr lang="hu-HU" dirty="0" smtClean="0"/>
              <a:t>Kert – Ezerné Lóth Annamária/Kui Bíborka)</a:t>
            </a:r>
            <a:endParaRPr lang="hu-HU" dirty="0"/>
          </a:p>
          <a:p>
            <a:r>
              <a:rPr lang="hu-HU" dirty="0"/>
              <a:t>Erdészeti, Faipari és Földméréstörténeti Gyűjtemény (Erdészeti </a:t>
            </a:r>
            <a:r>
              <a:rPr lang="hu-HU" dirty="0" smtClean="0"/>
              <a:t>Múzeum – Varga Tamás)</a:t>
            </a: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4083359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Szervezeti </a:t>
            </a:r>
            <a:r>
              <a:rPr lang="hu-HU" dirty="0" smtClean="0"/>
              <a:t>egységek – Kiehelyezett tanszékek</a:t>
            </a:r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u-HU" dirty="0" smtClean="0"/>
              <a:t>Erdészeti Igazgatási </a:t>
            </a:r>
            <a:r>
              <a:rPr lang="hu-HU" dirty="0"/>
              <a:t>Kihelyezett </a:t>
            </a:r>
            <a:r>
              <a:rPr lang="hu-HU" dirty="0" smtClean="0"/>
              <a:t>Intézet (EMEVI/EVGI – NÉBIH)</a:t>
            </a:r>
          </a:p>
          <a:p>
            <a:pPr lvl="1"/>
            <a:r>
              <a:rPr lang="en-US" dirty="0" smtClean="0"/>
              <a:t>S</a:t>
            </a:r>
            <a:r>
              <a:rPr lang="hu-HU" dirty="0" smtClean="0"/>
              <a:t>zaporítóanyag</a:t>
            </a:r>
          </a:p>
          <a:p>
            <a:pPr lvl="1"/>
            <a:r>
              <a:rPr lang="en-US" dirty="0" smtClean="0"/>
              <a:t>I</a:t>
            </a:r>
            <a:r>
              <a:rPr lang="hu-HU" dirty="0" smtClean="0"/>
              <a:t>gazgatás</a:t>
            </a:r>
          </a:p>
          <a:p>
            <a:r>
              <a:rPr lang="hu-HU" dirty="0" smtClean="0"/>
              <a:t>Környezetbiológiai Kihelyezett Tanszék (KFI – ERTI)</a:t>
            </a:r>
          </a:p>
          <a:p>
            <a:r>
              <a:rPr lang="hu-HU" dirty="0" smtClean="0"/>
              <a:t>Természetvédelmi Kihelyezett Növénytani Tanszék (NTI – ÖNPI)</a:t>
            </a:r>
          </a:p>
          <a:p>
            <a:r>
              <a:rPr lang="hu-HU" dirty="0" smtClean="0"/>
              <a:t>Természetvédelmi Kihelyezett Állattani Tanszék (VGGI – FHNPI)</a:t>
            </a:r>
          </a:p>
          <a:p>
            <a:endParaRPr lang="hu-HU" dirty="0" smtClean="0"/>
          </a:p>
          <a:p>
            <a:pPr lvl="1"/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1570947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Oktatási </a:t>
            </a:r>
            <a:r>
              <a:rPr lang="hu-HU" dirty="0" smtClean="0"/>
              <a:t>paletta – graduális képzések </a:t>
            </a:r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u-HU" dirty="0"/>
              <a:t>Erdőmérnöki mesterszak </a:t>
            </a:r>
            <a:r>
              <a:rPr lang="hu-HU" dirty="0" smtClean="0"/>
              <a:t>(EMO osztatlan </a:t>
            </a:r>
            <a:r>
              <a:rPr lang="hu-HU" dirty="0"/>
              <a:t>képzés)</a:t>
            </a:r>
          </a:p>
          <a:p>
            <a:r>
              <a:rPr lang="hu-HU" dirty="0"/>
              <a:t>Földmérő- és földrendező mérnöki </a:t>
            </a:r>
            <a:r>
              <a:rPr lang="hu-HU" dirty="0" smtClean="0"/>
              <a:t>alapszak (FFM BSc, 2016-)</a:t>
            </a:r>
            <a:endParaRPr lang="hu-HU" dirty="0"/>
          </a:p>
          <a:p>
            <a:r>
              <a:rPr lang="hu-HU" dirty="0"/>
              <a:t>Környezetmérnöki alap- és </a:t>
            </a:r>
            <a:r>
              <a:rPr lang="hu-HU" dirty="0" smtClean="0"/>
              <a:t>mesterszak (KM BSc, MSc; folyamatos)</a:t>
            </a:r>
            <a:endParaRPr lang="hu-HU" dirty="0"/>
          </a:p>
          <a:p>
            <a:r>
              <a:rPr lang="hu-HU" dirty="0"/>
              <a:t>Környezettan alapszak és környezettudományi </a:t>
            </a:r>
            <a:r>
              <a:rPr lang="hu-HU" dirty="0" smtClean="0"/>
              <a:t>mesterszak (KT BSc, MSc; kifutó)</a:t>
            </a:r>
            <a:endParaRPr lang="hu-HU" dirty="0"/>
          </a:p>
          <a:p>
            <a:r>
              <a:rPr lang="hu-HU" dirty="0"/>
              <a:t>Természetvédelmi mérnöki alap- és </a:t>
            </a:r>
            <a:r>
              <a:rPr lang="hu-HU" dirty="0" smtClean="0"/>
              <a:t>mesterszak (TVM BSc, MSc; folyamatos)</a:t>
            </a:r>
            <a:endParaRPr lang="hu-HU" dirty="0"/>
          </a:p>
          <a:p>
            <a:r>
              <a:rPr lang="hu-HU" dirty="0"/>
              <a:t>Vadgazda mérnöki alap- és mesterszak </a:t>
            </a:r>
            <a:r>
              <a:rPr lang="hu-HU" dirty="0" smtClean="0"/>
              <a:t>(VM BSc</a:t>
            </a:r>
            <a:r>
              <a:rPr lang="hu-HU" dirty="0"/>
              <a:t>, MSc; folyamatos)</a:t>
            </a:r>
          </a:p>
          <a:p>
            <a:endParaRPr lang="hu-HU" dirty="0"/>
          </a:p>
          <a:p>
            <a:r>
              <a:rPr lang="hu-HU" dirty="0"/>
              <a:t>Doktori </a:t>
            </a:r>
            <a:r>
              <a:rPr lang="hu-HU" dirty="0" smtClean="0"/>
              <a:t>iskolák – nappali, levelező és egyéni képzés/felkészülés (PhD)</a:t>
            </a: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4864525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Oktatási </a:t>
            </a:r>
            <a:r>
              <a:rPr lang="hu-HU" dirty="0" smtClean="0"/>
              <a:t>paletta – posztgraduális képzések </a:t>
            </a:r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E</a:t>
            </a:r>
            <a:r>
              <a:rPr lang="hu-HU" dirty="0"/>
              <a:t>rdőpedagógiai szakvezető/szakmérnök (3 félév)</a:t>
            </a:r>
          </a:p>
          <a:p>
            <a:r>
              <a:rPr lang="en-US" dirty="0" smtClean="0"/>
              <a:t>N</a:t>
            </a:r>
            <a:r>
              <a:rPr lang="hu-HU" dirty="0" smtClean="0"/>
              <a:t>övényvédelmi szakmérnök (4 félév)</a:t>
            </a:r>
          </a:p>
          <a:p>
            <a:r>
              <a:rPr lang="en-US" dirty="0" smtClean="0"/>
              <a:t>T</a:t>
            </a:r>
            <a:r>
              <a:rPr lang="hu-HU" dirty="0" smtClean="0"/>
              <a:t>ermészetiörökség-védelmi szaktanácsadó/szakmérnök (2 félév)</a:t>
            </a:r>
          </a:p>
          <a:p>
            <a:r>
              <a:rPr lang="en-US" dirty="0" smtClean="0"/>
              <a:t>V</a:t>
            </a:r>
            <a:r>
              <a:rPr lang="hu-HU" dirty="0" smtClean="0"/>
              <a:t>adgazdálkodási igazgatási szakirányító/szakmérnök (3 félév)</a:t>
            </a:r>
          </a:p>
          <a:p>
            <a:endParaRPr lang="hu-HU" dirty="0"/>
          </a:p>
          <a:p>
            <a:r>
              <a:rPr lang="en-US" dirty="0" smtClean="0"/>
              <a:t>E</a:t>
            </a:r>
            <a:r>
              <a:rPr lang="hu-HU" dirty="0" smtClean="0"/>
              <a:t>rdészeti Zrt.-k munkatársainak továbbképzése</a:t>
            </a:r>
          </a:p>
          <a:p>
            <a:endParaRPr lang="hu-HU" dirty="0"/>
          </a:p>
          <a:p>
            <a:r>
              <a:rPr lang="hu-HU" dirty="0" smtClean="0"/>
              <a:t>Tanfolyamok (pl. motorfűrész kezelő, ...)</a:t>
            </a:r>
          </a:p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40418223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Oktatás – tervezett képzések</a:t>
            </a:r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Idegen</a:t>
            </a:r>
            <a:r>
              <a:rPr lang="en-US" dirty="0" smtClean="0"/>
              <a:t> </a:t>
            </a:r>
            <a:r>
              <a:rPr lang="en-US" dirty="0" err="1" smtClean="0"/>
              <a:t>nyelven</a:t>
            </a:r>
            <a:endParaRPr lang="en-US" dirty="0" smtClean="0"/>
          </a:p>
          <a:p>
            <a:pPr lvl="1"/>
            <a:r>
              <a:rPr lang="en-US" dirty="0" smtClean="0"/>
              <a:t>Natural Resource Management – MSc/EN</a:t>
            </a:r>
          </a:p>
          <a:p>
            <a:pPr lvl="1"/>
            <a:r>
              <a:rPr lang="en-US" dirty="0" smtClean="0"/>
              <a:t>Wildlife Management – BSc/EN</a:t>
            </a:r>
          </a:p>
          <a:p>
            <a:pPr marL="914217" lvl="1" indent="0">
              <a:buNone/>
            </a:pPr>
            <a:endParaRPr lang="en-US" dirty="0" smtClean="0"/>
          </a:p>
          <a:p>
            <a:r>
              <a:rPr lang="en-US" dirty="0" smtClean="0"/>
              <a:t>P</a:t>
            </a:r>
            <a:r>
              <a:rPr lang="hu-HU" dirty="0" smtClean="0"/>
              <a:t>osztgraduális képzések</a:t>
            </a:r>
          </a:p>
          <a:p>
            <a:pPr lvl="1"/>
            <a:r>
              <a:rPr lang="en-US" dirty="0" smtClean="0"/>
              <a:t>E</a:t>
            </a:r>
            <a:r>
              <a:rPr lang="hu-HU" dirty="0" smtClean="0"/>
              <a:t>rdőfeltárási szakmérnök</a:t>
            </a:r>
          </a:p>
          <a:p>
            <a:pPr lvl="1"/>
            <a:r>
              <a:rPr lang="en-US" dirty="0" smtClean="0"/>
              <a:t>E</a:t>
            </a:r>
            <a:r>
              <a:rPr lang="hu-HU" dirty="0" smtClean="0"/>
              <a:t>rdőművelési és erdőhasználati szakmérnök</a:t>
            </a:r>
          </a:p>
          <a:p>
            <a:pPr lvl="1"/>
            <a:r>
              <a:rPr lang="en-US" dirty="0" smtClean="0"/>
              <a:t>V</a:t>
            </a:r>
            <a:r>
              <a:rPr lang="hu-HU" dirty="0" smtClean="0"/>
              <a:t>adkárértékelő szakirányú továbbképzés</a:t>
            </a:r>
          </a:p>
          <a:p>
            <a:pPr lvl="1"/>
            <a:r>
              <a:rPr lang="en-US" dirty="0" smtClean="0"/>
              <a:t>Z</a:t>
            </a:r>
            <a:r>
              <a:rPr lang="hu-HU" dirty="0" smtClean="0"/>
              <a:t>öld energia/biomassza management szakirányú továbbképzés</a:t>
            </a:r>
          </a:p>
          <a:p>
            <a:pPr lvl="1"/>
            <a:r>
              <a:rPr lang="en-US" dirty="0" smtClean="0"/>
              <a:t>K</a:t>
            </a:r>
            <a:r>
              <a:rPr lang="hu-HU" dirty="0" smtClean="0"/>
              <a:t>örnyezeti hatásvizsgálat/környezetirányítási szakmérnök</a:t>
            </a: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11758593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Default Theme">
  <a:themeElements>
    <a:clrScheme name="motagua light prueba">
      <a:dk1>
        <a:srgbClr val="445469"/>
      </a:dk1>
      <a:lt1>
        <a:sysClr val="window" lastClr="FFFFFF"/>
      </a:lt1>
      <a:dk2>
        <a:srgbClr val="445469"/>
      </a:dk2>
      <a:lt2>
        <a:srgbClr val="FFFFFF"/>
      </a:lt2>
      <a:accent1>
        <a:srgbClr val="1EA185"/>
      </a:accent1>
      <a:accent2>
        <a:srgbClr val="9BBB5C"/>
      </a:accent2>
      <a:accent3>
        <a:srgbClr val="F29B26"/>
      </a:accent3>
      <a:accent4>
        <a:srgbClr val="BD392F"/>
      </a:accent4>
      <a:accent5>
        <a:srgbClr val="445469"/>
      </a:accent5>
      <a:accent6>
        <a:srgbClr val="445469"/>
      </a:accent6>
      <a:hlink>
        <a:srgbClr val="F33B48"/>
      </a:hlink>
      <a:folHlink>
        <a:srgbClr val="FFC000"/>
      </a:folHlink>
    </a:clrScheme>
    <a:fontScheme name="Custom 1">
      <a:majorFont>
        <a:latin typeface="Lato"/>
        <a:ea typeface=""/>
        <a:cs typeface=""/>
      </a:majorFont>
      <a:minorFont>
        <a:latin typeface="Lato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Foundry.thmx</Template>
  <TotalTime>447</TotalTime>
  <Words>1617</Words>
  <Application>Microsoft Macintosh PowerPoint</Application>
  <PresentationFormat>Custom</PresentationFormat>
  <Paragraphs>226</Paragraphs>
  <Slides>27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28" baseType="lpstr">
      <vt:lpstr>Default Theme</vt:lpstr>
      <vt:lpstr>PowerPoint Presentation</vt:lpstr>
      <vt:lpstr>Évszámok</vt:lpstr>
      <vt:lpstr>Szervezeti egységek – Intézetek I.</vt:lpstr>
      <vt:lpstr>Szervezeti egységek – Intézetek II.</vt:lpstr>
      <vt:lpstr>Szervezeti egységek – Intézetek III.</vt:lpstr>
      <vt:lpstr>Szervezeti egységek – Kiehelyezett tanszékek</vt:lpstr>
      <vt:lpstr>Oktatási paletta – graduális képzések </vt:lpstr>
      <vt:lpstr>Oktatási paletta – posztgraduális képzések </vt:lpstr>
      <vt:lpstr>Oktatás – tervezett képzések</vt:lpstr>
      <vt:lpstr>Oktatást befolyásoló tényezők</vt:lpstr>
      <vt:lpstr>Kutatás</vt:lpstr>
      <vt:lpstr>Kutatási infrastruktúra – jelentős fejlesztések </vt:lpstr>
      <vt:lpstr>Fő kutatási témakörök </vt:lpstr>
      <vt:lpstr>Az utóbbi évek néhány nagyobb projektje – I. </vt:lpstr>
      <vt:lpstr>Az utóbbi évek néhány nagyobb projektje – II.</vt:lpstr>
      <vt:lpstr>Az utóbbi évek néhány nagyobb projektje – III. </vt:lpstr>
      <vt:lpstr>Erdőgazdálkodói megbízások és együttműködések – I.</vt:lpstr>
      <vt:lpstr>Erdőgazdálkodói megbízások és együttműködések – II.</vt:lpstr>
      <vt:lpstr>További együttműködési lehetőségek – I.</vt:lpstr>
      <vt:lpstr>További együttműködési lehetőségek – I.</vt:lpstr>
      <vt:lpstr>További együttműködési lehetőségek – I.</vt:lpstr>
      <vt:lpstr>További együttműködési lehetőségek – II.</vt:lpstr>
      <vt:lpstr>További együttműködési lehetőségek – III.</vt:lpstr>
      <vt:lpstr>Kutatást befolyásoló tényezők</vt:lpstr>
      <vt:lpstr>Összefoglalás – EMK kutatások</vt:lpstr>
      <vt:lpstr>Kérdések és észrevételek:</vt:lpstr>
      <vt:lpstr>PowerPoint Presentation</vt:lpstr>
    </vt:vector>
  </TitlesOfParts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Jetfabrik</dc:creator>
  <cp:lastModifiedBy>Ferenc Lakatos</cp:lastModifiedBy>
  <cp:revision>3162</cp:revision>
  <cp:lastPrinted>2016-11-21T13:26:38Z</cp:lastPrinted>
  <dcterms:created xsi:type="dcterms:W3CDTF">2014-11-12T21:47:38Z</dcterms:created>
  <dcterms:modified xsi:type="dcterms:W3CDTF">2016-11-22T17:20:17Z</dcterms:modified>
</cp:coreProperties>
</file>